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0" r:id="rId2"/>
    <p:sldId id="261" r:id="rId3"/>
    <p:sldId id="265" r:id="rId4"/>
    <p:sldId id="272" r:id="rId5"/>
    <p:sldId id="285" r:id="rId6"/>
    <p:sldId id="291" r:id="rId7"/>
    <p:sldId id="357" r:id="rId8"/>
    <p:sldId id="279" r:id="rId9"/>
    <p:sldId id="274" r:id="rId10"/>
    <p:sldId id="288" r:id="rId11"/>
    <p:sldId id="277" r:id="rId12"/>
    <p:sldId id="289" r:id="rId13"/>
    <p:sldId id="280" r:id="rId14"/>
    <p:sldId id="358" r:id="rId15"/>
    <p:sldId id="352" r:id="rId16"/>
    <p:sldId id="359" r:id="rId17"/>
    <p:sldId id="360" r:id="rId18"/>
    <p:sldId id="355" r:id="rId19"/>
    <p:sldId id="356" r:id="rId20"/>
    <p:sldId id="354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28" r:id="rId40"/>
    <p:sldId id="329" r:id="rId41"/>
    <p:sldId id="326" r:id="rId42"/>
    <p:sldId id="325" r:id="rId43"/>
    <p:sldId id="324" r:id="rId44"/>
    <p:sldId id="323" r:id="rId45"/>
    <p:sldId id="322" r:id="rId46"/>
    <p:sldId id="321" r:id="rId47"/>
    <p:sldId id="331" r:id="rId48"/>
    <p:sldId id="332" r:id="rId49"/>
    <p:sldId id="327" r:id="rId50"/>
    <p:sldId id="330" r:id="rId51"/>
    <p:sldId id="320" r:id="rId52"/>
    <p:sldId id="319" r:id="rId53"/>
    <p:sldId id="318" r:id="rId54"/>
    <p:sldId id="317" r:id="rId55"/>
    <p:sldId id="316" r:id="rId56"/>
    <p:sldId id="315" r:id="rId57"/>
    <p:sldId id="314" r:id="rId58"/>
    <p:sldId id="313" r:id="rId59"/>
    <p:sldId id="312" r:id="rId60"/>
    <p:sldId id="311" r:id="rId61"/>
    <p:sldId id="333" r:id="rId62"/>
    <p:sldId id="287" r:id="rId63"/>
    <p:sldId id="361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B0004"/>
    <a:srgbClr val="0C4C8A"/>
    <a:srgbClr val="00B050"/>
    <a:srgbClr val="B952FF"/>
    <a:srgbClr val="9F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5" autoAdjust="0"/>
    <p:restoredTop sz="77791" autoAdjust="0"/>
  </p:normalViewPr>
  <p:slideViewPr>
    <p:cSldViewPr snapToGrid="0">
      <p:cViewPr varScale="1">
        <p:scale>
          <a:sx n="67" d="100"/>
          <a:sy n="67" d="100"/>
        </p:scale>
        <p:origin x="-1502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46E61-6848-A840-B7B7-8CFB7D6E5052}" type="datetimeFigureOut">
              <a:rPr kumimoji="1" lang="ko-KR" altLang="en-US" smtClean="0"/>
              <a:t>2018-06-14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A7328-A50C-DC4A-A4E6-9488BEB7C1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68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최종발표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대략적인 설계도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 구현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데모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시연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3637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0163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4968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0800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364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36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7206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9380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42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066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49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최종발표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대략적인 설계도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 구현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데모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시연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탑레벨</a:t>
            </a:r>
            <a:r>
              <a:rPr lang="ko-KR" altLang="en-US" dirty="0" smtClean="0"/>
              <a:t> 수준 모듈 </a:t>
            </a:r>
            <a:r>
              <a:rPr lang="en-US" altLang="ko-KR" dirty="0" smtClean="0"/>
              <a:t>: Seven-Segment,</a:t>
            </a:r>
            <a:r>
              <a:rPr lang="en-US" altLang="ko-KR" baseline="0" dirty="0" smtClean="0"/>
              <a:t> TFT-LCD, led, </a:t>
            </a:r>
            <a:r>
              <a:rPr lang="en-US" altLang="ko-KR" baseline="0" dirty="0" err="1" smtClean="0"/>
              <a:t>Key_Matrix</a:t>
            </a:r>
            <a:r>
              <a:rPr lang="en-US" altLang="ko-KR" baseline="0" dirty="0" smtClean="0"/>
              <a:t>, FSM, </a:t>
            </a:r>
            <a:r>
              <a:rPr lang="en-US" altLang="ko-KR" baseline="0" smtClean="0"/>
              <a:t>changecard</a:t>
            </a:r>
            <a:endParaRPr lang="en-US" altLang="ko-KR" dirty="0" smtClean="0"/>
          </a:p>
          <a:p>
            <a:r>
              <a:rPr lang="ko-KR" altLang="en-US" dirty="0" smtClean="0"/>
              <a:t>핵심 제어</a:t>
            </a:r>
            <a:r>
              <a:rPr lang="en-US" altLang="ko-KR" baseline="0" dirty="0" smtClean="0"/>
              <a:t> : </a:t>
            </a:r>
            <a:r>
              <a:rPr lang="en-US" altLang="ko-KR" dirty="0" smtClean="0"/>
              <a:t>FSM</a:t>
            </a:r>
          </a:p>
          <a:p>
            <a:r>
              <a:rPr lang="ko-KR" altLang="en-US" dirty="0" smtClean="0"/>
              <a:t>그 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Signal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3070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134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 되먹임 시프트 레지스터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feedback shift register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LFSR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8444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08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5609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553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29628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35239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085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36374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363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586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791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A7328-A50C-DC4A-A4E6-9488BEB7C11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991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4239-2786-49E3-B196-9B80BF8A9CEC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8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8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8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8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184" y="1865453"/>
            <a:ext cx="3263492" cy="3149206"/>
          </a:xfrm>
          <a:prstGeom prst="rect">
            <a:avLst/>
          </a:prstGeom>
          <a:scene3d>
            <a:camera prst="orthographicFront"/>
            <a:lightRig rig="flat" dir="t"/>
          </a:scene3d>
          <a:sp3d prstMaterial="translucentPowder"/>
        </p:spPr>
      </p:pic>
      <p:sp>
        <p:nvSpPr>
          <p:cNvPr id="6" name="TextBox 5"/>
          <p:cNvSpPr txBox="1"/>
          <p:nvPr/>
        </p:nvSpPr>
        <p:spPr>
          <a:xfrm>
            <a:off x="1723175" y="1512383"/>
            <a:ext cx="87456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err="1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같은그림</a:t>
            </a:r>
            <a:r>
              <a:rPr lang="ko-KR" altLang="en-US" sz="1000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 찾기</a:t>
            </a:r>
            <a:endParaRPr lang="en-US" altLang="ko-KR" sz="1000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19408" y="5490934"/>
            <a:ext cx="168026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201111345 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김종우</a:t>
            </a:r>
            <a:endParaRPr lang="en-US" altLang="ko-KR" sz="14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201210908 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윤성일</a:t>
            </a:r>
            <a:endParaRPr lang="en-US" altLang="ko-KR" sz="14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201211366 </a:t>
            </a:r>
            <a:r>
              <a:rPr lang="ko-KR" altLang="en-US" sz="1400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이대엽</a:t>
            </a:r>
            <a:endParaRPr lang="en-US" altLang="ko-KR" sz="14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201311269 </a:t>
            </a:r>
            <a:r>
              <a:rPr lang="ko-KR" altLang="en-US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김제헌</a:t>
            </a:r>
            <a:endParaRPr lang="en-US" altLang="ko-KR" sz="1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  <a:p>
            <a:endParaRPr lang="en-US" altLang="ko-KR" sz="14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3286537" y="3335064"/>
            <a:ext cx="5618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Embedded Hardware</a:t>
            </a:r>
            <a:endParaRPr lang="en-US" altLang="ko-KR" sz="3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4510872" y="4064163"/>
            <a:ext cx="3170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최종발표</a:t>
            </a:r>
            <a:endParaRPr lang="en-US" altLang="ko-KR" sz="40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6989473" y="5506322"/>
            <a:ext cx="3170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Team </a:t>
            </a:r>
            <a:r>
              <a:rPr lang="ko-KR" altLang="en-US" sz="24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찾아조</a:t>
            </a:r>
            <a:endParaRPr lang="en-US" altLang="ko-KR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49770"/>
            <a:ext cx="12192000" cy="1086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 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사용 모듈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37" y="2176313"/>
            <a:ext cx="5647713" cy="158074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5093" y="4136310"/>
            <a:ext cx="5707779" cy="1802476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200000"/>
              </a:lnSpc>
              <a:buFont typeface="Arial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1P , 2P </a:t>
            </a:r>
            <a:r>
              <a:rPr lang="ko-KR" altLang="en-US" b="1" dirty="0" smtClean="0">
                <a:solidFill>
                  <a:schemeClr val="tx1"/>
                </a:solidFill>
                <a:latin typeface="+mj-lt"/>
              </a:rPr>
              <a:t>점수표현으로 변경</a:t>
            </a:r>
            <a:endParaRPr lang="en-US" altLang="ko-KR" b="1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523" y="1933041"/>
            <a:ext cx="4060229" cy="40602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16179" y="1011030"/>
            <a:ext cx="721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2)7-Segments - </a:t>
            </a:r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변경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3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 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사용 모듈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80" y="1011030"/>
            <a:ext cx="258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3)LED 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0" y="2266521"/>
            <a:ext cx="6512469" cy="3866993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08101" y="2330759"/>
            <a:ext cx="7173156" cy="3802755"/>
            <a:chOff x="708101" y="5130230"/>
            <a:chExt cx="7015062" cy="1003284"/>
          </a:xfrm>
        </p:grpSpPr>
        <p:sp>
          <p:nvSpPr>
            <p:cNvPr id="13" name="직사각형 12"/>
            <p:cNvSpPr/>
            <p:nvPr/>
          </p:nvSpPr>
          <p:spPr>
            <a:xfrm>
              <a:off x="708101" y="5130230"/>
              <a:ext cx="6382016" cy="1003284"/>
            </a:xfrm>
            <a:prstGeom prst="rect">
              <a:avLst/>
            </a:prstGeom>
            <a:noFill/>
            <a:ln w="666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7090118" y="5631872"/>
              <a:ext cx="633045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7881257" y="3358320"/>
            <a:ext cx="3893401" cy="1683393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 algn="just">
              <a:lnSpc>
                <a:spcPct val="300000"/>
              </a:lnSpc>
              <a:buFont typeface="Arial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91896" y="3599851"/>
            <a:ext cx="3472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charset="0"/>
              <a:buChar char="•"/>
            </a:pPr>
            <a:r>
              <a:rPr lang="en-US" altLang="ko-KR" b="1" dirty="0" smtClean="0"/>
              <a:t>SCORE BOARD </a:t>
            </a:r>
            <a:r>
              <a:rPr lang="ko-KR" altLang="en-US" b="1" dirty="0" smtClean="0"/>
              <a:t>역할 할 예정</a:t>
            </a:r>
            <a:endParaRPr lang="en-US" altLang="ko-KR" b="1" dirty="0" smtClean="0"/>
          </a:p>
          <a:p>
            <a:pPr marL="285750" indent="-285750" algn="just">
              <a:lnSpc>
                <a:spcPct val="200000"/>
              </a:lnSpc>
              <a:buFont typeface="Arial" charset="0"/>
              <a:buChar char="•"/>
            </a:pPr>
            <a:r>
              <a:rPr lang="ko-KR" altLang="en-US" b="1" dirty="0" err="1" smtClean="0"/>
              <a:t>그림쌍을</a:t>
            </a:r>
            <a:r>
              <a:rPr lang="ko-KR" altLang="en-US" b="1" dirty="0" smtClean="0"/>
              <a:t> 맞출 때 마다 점등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848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410" y="3872349"/>
            <a:ext cx="2798887" cy="27988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 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사용 모듈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80" y="1011030"/>
            <a:ext cx="3475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3)LED -</a:t>
            </a:r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변경</a:t>
            </a:r>
            <a:r>
              <a:rPr lang="en-US" altLang="ko-KR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0" y="2266521"/>
            <a:ext cx="6512469" cy="3866993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08101" y="2330759"/>
            <a:ext cx="7173155" cy="3802755"/>
            <a:chOff x="708101" y="5130230"/>
            <a:chExt cx="7015061" cy="1003284"/>
          </a:xfrm>
        </p:grpSpPr>
        <p:sp>
          <p:nvSpPr>
            <p:cNvPr id="13" name="직사각형 12"/>
            <p:cNvSpPr/>
            <p:nvPr/>
          </p:nvSpPr>
          <p:spPr>
            <a:xfrm>
              <a:off x="708101" y="5130230"/>
              <a:ext cx="6382016" cy="1003284"/>
            </a:xfrm>
            <a:prstGeom prst="rect">
              <a:avLst/>
            </a:prstGeom>
            <a:noFill/>
            <a:ln w="666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7090117" y="5308309"/>
              <a:ext cx="633045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7881256" y="2548743"/>
            <a:ext cx="3893401" cy="913985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 algn="just">
              <a:lnSpc>
                <a:spcPct val="300000"/>
              </a:lnSpc>
              <a:buFont typeface="Arial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91894" y="2658461"/>
            <a:ext cx="3472123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charset="0"/>
              <a:buChar char="•"/>
            </a:pPr>
            <a:r>
              <a:rPr lang="ko-KR" altLang="en-US" b="1" dirty="0" smtClean="0"/>
              <a:t>남은 시간 표시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7811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 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사용 모듈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876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4)Key Pad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6" y="2097709"/>
            <a:ext cx="7204442" cy="40639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73487" y="3113689"/>
            <a:ext cx="4101171" cy="1683393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 algn="just">
              <a:lnSpc>
                <a:spcPct val="300000"/>
              </a:lnSpc>
              <a:buFont typeface="Arial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2, 4, 6, 8 </a:t>
            </a:r>
            <a:r>
              <a:rPr lang="ko-KR" altLang="en-US" b="1" dirty="0" smtClean="0">
                <a:solidFill>
                  <a:schemeClr val="tx1"/>
                </a:solidFill>
                <a:latin typeface="+mj-lt"/>
              </a:rPr>
              <a:t>의 값을 통해서 상하좌우</a:t>
            </a:r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, 5</a:t>
            </a:r>
            <a:r>
              <a:rPr lang="ko-KR" altLang="en-US" b="1" dirty="0" smtClean="0">
                <a:solidFill>
                  <a:schemeClr val="tx1"/>
                </a:solidFill>
                <a:latin typeface="+mj-lt"/>
              </a:rPr>
              <a:t>를 통해서 선택을 입력한다</a:t>
            </a:r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399599" y="2121152"/>
            <a:ext cx="866115" cy="885518"/>
          </a:xfrm>
          <a:prstGeom prst="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32799" y="3164707"/>
            <a:ext cx="866115" cy="885518"/>
          </a:xfrm>
          <a:prstGeom prst="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9599" y="4251595"/>
            <a:ext cx="866115" cy="885518"/>
          </a:xfrm>
          <a:prstGeom prst="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99599" y="3196659"/>
            <a:ext cx="866115" cy="885518"/>
          </a:xfrm>
          <a:prstGeom prst="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56412" y="3224432"/>
            <a:ext cx="866115" cy="885518"/>
          </a:xfrm>
          <a:prstGeom prst="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7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 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사용 모듈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594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5)Push Button - </a:t>
            </a:r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변경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73487" y="3113689"/>
            <a:ext cx="4101171" cy="2514478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 algn="just">
              <a:lnSpc>
                <a:spcPct val="200000"/>
              </a:lnSpc>
              <a:buFont typeface="Arial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+mj-lt"/>
              </a:rPr>
              <a:t>게임의 제어를 담당한다</a:t>
            </a:r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Arial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Reset Button</a:t>
            </a:r>
            <a:r>
              <a:rPr lang="ko-KR" altLang="en-US" b="1" dirty="0" smtClean="0">
                <a:solidFill>
                  <a:schemeClr val="tx1"/>
                </a:solidFill>
                <a:latin typeface="+mj-lt"/>
              </a:rPr>
              <a:t>을 눌러서 로고화면으로 넘어가고</a:t>
            </a:r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, Start Button</a:t>
            </a:r>
            <a:r>
              <a:rPr lang="ko-KR" altLang="en-US" b="1" dirty="0" smtClean="0">
                <a:solidFill>
                  <a:schemeClr val="tx1"/>
                </a:solidFill>
                <a:latin typeface="+mj-lt"/>
              </a:rPr>
              <a:t>을 눌러서 게임을 시작한다</a:t>
            </a:r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pic>
        <p:nvPicPr>
          <p:cNvPr id="1027" name="Picture 3" descr="D:\4학년 1학기 [2018]\임베디드 시스템 하드웨어 [전선]\팀프로젝트\사진\일괄편집_Seven Segment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50" y="2089420"/>
            <a:ext cx="5933170" cy="369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46960" y="594278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Start </a:t>
            </a:r>
            <a:r>
              <a:rPr lang="en-US" altLang="ko-KR" b="1" dirty="0"/>
              <a:t>Button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012521" y="5942784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Reset </a:t>
            </a:r>
            <a:r>
              <a:rPr lang="en-US" altLang="ko-KR" b="1" dirty="0" smtClean="0"/>
              <a:t>Button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2346960" y="3959873"/>
            <a:ext cx="1162548" cy="92174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005840" y="3948307"/>
            <a:ext cx="1216959" cy="92174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614319" y="4827929"/>
            <a:ext cx="0" cy="9564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928234" y="4827930"/>
            <a:ext cx="0" cy="9564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6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설계도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전체설계도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17188" y="2511706"/>
            <a:ext cx="3344046" cy="36807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 smtClean="0"/>
              <a:t>Top_module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190176" y="2963119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171404" y="3687719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171404" y="4412319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190176" y="5136919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171404" y="5861518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461234" y="2718649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61234" y="3262659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461234" y="3806669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461234" y="4350679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461234" y="4894689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461234" y="5982710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61234" y="5438699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36046" y="274929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err="1" smtClean="0"/>
              <a:t>clk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2332" y="3473894"/>
            <a:ext cx="47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err="1" smtClean="0"/>
              <a:t>rst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533361" y="4198494"/>
            <a:ext cx="69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/>
              <a:t>start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339511" y="470376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data_out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8339511" y="4155667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de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8339511" y="5251871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lcd_clk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8339511" y="2511361"/>
            <a:ext cx="114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key_scan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8339511" y="3059463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segment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2341194" y="4923094"/>
            <a:ext cx="8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 err="1"/>
              <a:t>Key_in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2477962" y="5647693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/>
              <a:t>RSTB</a:t>
            </a:r>
            <a:endParaRPr lang="ko-KR" altLang="en-US" b="1" dirty="0"/>
          </a:p>
        </p:txBody>
      </p:sp>
      <p:sp>
        <p:nvSpPr>
          <p:cNvPr id="31" name="직사각형 30"/>
          <p:cNvSpPr/>
          <p:nvPr/>
        </p:nvSpPr>
        <p:spPr>
          <a:xfrm>
            <a:off x="8339511" y="3607565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dig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8339511" y="5799973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LEDs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252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설계도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전체설계도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4114" y="2071786"/>
            <a:ext cx="10740039" cy="4569106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550983" y="2045054"/>
            <a:ext cx="151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err="1"/>
              <a:t>Top_module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1292379" y="2546187"/>
            <a:ext cx="1836302" cy="4433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fisrtdvd</a:t>
            </a:r>
            <a:endParaRPr lang="ko-KR" altLang="en-US" sz="1100" b="1" dirty="0"/>
          </a:p>
        </p:txBody>
      </p:sp>
      <p:sp>
        <p:nvSpPr>
          <p:cNvPr id="35" name="직사각형 34"/>
          <p:cNvSpPr/>
          <p:nvPr/>
        </p:nvSpPr>
        <p:spPr>
          <a:xfrm>
            <a:off x="1292378" y="3376760"/>
            <a:ext cx="1836303" cy="4433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FSM</a:t>
            </a:r>
            <a:endParaRPr lang="ko-KR" altLang="en-US" sz="1100" b="1" dirty="0"/>
          </a:p>
        </p:txBody>
      </p:sp>
      <p:sp>
        <p:nvSpPr>
          <p:cNvPr id="36" name="직사각형 35"/>
          <p:cNvSpPr/>
          <p:nvPr/>
        </p:nvSpPr>
        <p:spPr>
          <a:xfrm>
            <a:off x="8493325" y="4189854"/>
            <a:ext cx="2549731" cy="8124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TFT_LCD</a:t>
            </a:r>
            <a:endParaRPr lang="ko-KR" altLang="en-US" sz="1100" b="1" dirty="0"/>
          </a:p>
        </p:txBody>
      </p:sp>
      <p:sp>
        <p:nvSpPr>
          <p:cNvPr id="37" name="직사각형 36"/>
          <p:cNvSpPr/>
          <p:nvPr/>
        </p:nvSpPr>
        <p:spPr>
          <a:xfrm>
            <a:off x="3430787" y="5504803"/>
            <a:ext cx="1584960" cy="4570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Key_Matrix</a:t>
            </a:r>
            <a:endParaRPr lang="ko-KR" altLang="en-US" sz="1100" b="1" dirty="0"/>
          </a:p>
        </p:txBody>
      </p:sp>
      <p:sp>
        <p:nvSpPr>
          <p:cNvPr id="38" name="직사각형 37"/>
          <p:cNvSpPr/>
          <p:nvPr/>
        </p:nvSpPr>
        <p:spPr>
          <a:xfrm>
            <a:off x="10221100" y="5733322"/>
            <a:ext cx="856480" cy="5206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led</a:t>
            </a:r>
            <a:endParaRPr lang="ko-KR" altLang="en-US" sz="1100" b="1" dirty="0"/>
          </a:p>
        </p:txBody>
      </p:sp>
      <p:sp>
        <p:nvSpPr>
          <p:cNvPr id="39" name="직사각형 38"/>
          <p:cNvSpPr/>
          <p:nvPr/>
        </p:nvSpPr>
        <p:spPr>
          <a:xfrm>
            <a:off x="8527849" y="5733322"/>
            <a:ext cx="1478280" cy="5206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ledcounter</a:t>
            </a:r>
            <a:endParaRPr lang="ko-KR" altLang="en-US" sz="1100" b="1" dirty="0"/>
          </a:p>
        </p:txBody>
      </p:sp>
      <p:sp>
        <p:nvSpPr>
          <p:cNvPr id="40" name="직사각형 39"/>
          <p:cNvSpPr/>
          <p:nvPr/>
        </p:nvSpPr>
        <p:spPr>
          <a:xfrm>
            <a:off x="6096000" y="4731271"/>
            <a:ext cx="1478280" cy="7636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TurnFSM</a:t>
            </a:r>
            <a:endParaRPr lang="ko-KR" altLang="en-US" sz="1100" b="1" dirty="0"/>
          </a:p>
        </p:txBody>
      </p:sp>
      <p:sp>
        <p:nvSpPr>
          <p:cNvPr id="41" name="직사각형 40"/>
          <p:cNvSpPr/>
          <p:nvPr/>
        </p:nvSpPr>
        <p:spPr>
          <a:xfrm>
            <a:off x="1292378" y="4207333"/>
            <a:ext cx="1836303" cy="4433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Shuffle</a:t>
            </a:r>
            <a:endParaRPr lang="ko-KR" altLang="en-US" sz="1100" b="1" dirty="0"/>
          </a:p>
        </p:txBody>
      </p:sp>
      <p:sp>
        <p:nvSpPr>
          <p:cNvPr id="42" name="직사각형 41"/>
          <p:cNvSpPr/>
          <p:nvPr/>
        </p:nvSpPr>
        <p:spPr>
          <a:xfrm>
            <a:off x="6325078" y="3657175"/>
            <a:ext cx="1478280" cy="6724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changecard</a:t>
            </a:r>
            <a:endParaRPr lang="ko-KR" altLang="en-US" sz="1100" b="1" dirty="0"/>
          </a:p>
        </p:txBody>
      </p:sp>
      <p:sp>
        <p:nvSpPr>
          <p:cNvPr id="43" name="직사각형 42"/>
          <p:cNvSpPr/>
          <p:nvPr/>
        </p:nvSpPr>
        <p:spPr>
          <a:xfrm>
            <a:off x="8493325" y="3004950"/>
            <a:ext cx="2549731" cy="9265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Seven_Segment</a:t>
            </a:r>
            <a:endParaRPr lang="ko-KR" altLang="en-US" sz="1100" b="1" dirty="0"/>
          </a:p>
        </p:txBody>
      </p:sp>
      <p:sp>
        <p:nvSpPr>
          <p:cNvPr id="44" name="직사각형 43"/>
          <p:cNvSpPr/>
          <p:nvPr/>
        </p:nvSpPr>
        <p:spPr>
          <a:xfrm>
            <a:off x="4142912" y="3657175"/>
            <a:ext cx="1543580" cy="6724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Key_process</a:t>
            </a:r>
            <a:endParaRPr lang="ko-KR" altLang="en-US" sz="11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-142898" y="2963119"/>
            <a:ext cx="10515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161670" y="3687719"/>
            <a:ext cx="1196319" cy="0"/>
          </a:xfrm>
          <a:prstGeom prst="line">
            <a:avLst/>
          </a:prstGeom>
          <a:ln w="38100">
            <a:solidFill>
              <a:srgbClr val="0C4C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144086" y="4183727"/>
            <a:ext cx="92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142898" y="5136919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161670" y="5861518"/>
            <a:ext cx="9457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292378" y="5037906"/>
            <a:ext cx="1836304" cy="4391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keypad_divider</a:t>
            </a:r>
            <a:endParaRPr lang="ko-KR" altLang="en-US" sz="1100" b="1" dirty="0"/>
          </a:p>
        </p:txBody>
      </p:sp>
      <p:sp>
        <p:nvSpPr>
          <p:cNvPr id="47" name="직사각형 46"/>
          <p:cNvSpPr/>
          <p:nvPr/>
        </p:nvSpPr>
        <p:spPr>
          <a:xfrm>
            <a:off x="1292379" y="5864274"/>
            <a:ext cx="1836303" cy="4072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lcd_divider</a:t>
            </a:r>
            <a:endParaRPr lang="ko-KR" altLang="en-US" sz="11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11511004" y="2697933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1043056" y="3241943"/>
            <a:ext cx="13949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1039665" y="3785953"/>
            <a:ext cx="13983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039665" y="4329963"/>
            <a:ext cx="13983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039665" y="4873973"/>
            <a:ext cx="13983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8" idx="3"/>
          </p:cNvCxnSpPr>
          <p:nvPr/>
        </p:nvCxnSpPr>
        <p:spPr>
          <a:xfrm>
            <a:off x="11077580" y="5993656"/>
            <a:ext cx="13604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1511004" y="5417983"/>
            <a:ext cx="9270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084480" y="452483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data_out</a:t>
            </a:r>
            <a:endParaRPr lang="ko-KR" altLang="en-US" b="1" dirty="0"/>
          </a:p>
        </p:txBody>
      </p:sp>
      <p:sp>
        <p:nvSpPr>
          <p:cNvPr id="56" name="직사각형 55"/>
          <p:cNvSpPr/>
          <p:nvPr/>
        </p:nvSpPr>
        <p:spPr>
          <a:xfrm>
            <a:off x="11447956" y="3982546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de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11074221" y="2338240"/>
            <a:ext cx="114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key_scan</a:t>
            </a:r>
            <a:endParaRPr lang="ko-KR" altLang="en-US" b="1" dirty="0"/>
          </a:p>
        </p:txBody>
      </p:sp>
      <p:sp>
        <p:nvSpPr>
          <p:cNvPr id="59" name="직사각형 58"/>
          <p:cNvSpPr/>
          <p:nvPr/>
        </p:nvSpPr>
        <p:spPr>
          <a:xfrm>
            <a:off x="11150598" y="2886342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segment</a:t>
            </a:r>
            <a:endParaRPr lang="ko-KR" altLang="en-US" b="1" dirty="0"/>
          </a:p>
        </p:txBody>
      </p:sp>
      <p:sp>
        <p:nvSpPr>
          <p:cNvPr id="60" name="직사각형 59"/>
          <p:cNvSpPr/>
          <p:nvPr/>
        </p:nvSpPr>
        <p:spPr>
          <a:xfrm>
            <a:off x="11447956" y="3434444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dig</a:t>
            </a:r>
            <a:endParaRPr lang="ko-KR" altLang="en-US" b="1" dirty="0"/>
          </a:p>
        </p:txBody>
      </p:sp>
      <p:sp>
        <p:nvSpPr>
          <p:cNvPr id="61" name="직사각형 60"/>
          <p:cNvSpPr/>
          <p:nvPr/>
        </p:nvSpPr>
        <p:spPr>
          <a:xfrm>
            <a:off x="11447956" y="5626852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LEDs</a:t>
            </a:r>
            <a:endParaRPr lang="ko-KR" altLang="en-US" b="1" dirty="0"/>
          </a:p>
        </p:txBody>
      </p:sp>
      <p:cxnSp>
        <p:nvCxnSpPr>
          <p:cNvPr id="136" name="직선 연결선 135"/>
          <p:cNvCxnSpPr/>
          <p:nvPr/>
        </p:nvCxnSpPr>
        <p:spPr>
          <a:xfrm flipH="1">
            <a:off x="1046285" y="2606718"/>
            <a:ext cx="7457" cy="3355276"/>
          </a:xfrm>
          <a:prstGeom prst="line">
            <a:avLst/>
          </a:prstGeom>
          <a:ln w="38100">
            <a:solidFill>
              <a:srgbClr val="0C4C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 flipV="1">
            <a:off x="1034649" y="5090400"/>
            <a:ext cx="241200" cy="1521"/>
          </a:xfrm>
          <a:prstGeom prst="line">
            <a:avLst/>
          </a:prstGeom>
          <a:ln w="38100">
            <a:solidFill>
              <a:srgbClr val="0C4C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 flipV="1">
            <a:off x="1034563" y="3437699"/>
            <a:ext cx="241200" cy="1521"/>
          </a:xfrm>
          <a:prstGeom prst="line">
            <a:avLst/>
          </a:prstGeom>
          <a:ln w="38100">
            <a:solidFill>
              <a:srgbClr val="0C4C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 flipV="1">
            <a:off x="1037493" y="2613698"/>
            <a:ext cx="241200" cy="1521"/>
          </a:xfrm>
          <a:prstGeom prst="line">
            <a:avLst/>
          </a:prstGeom>
          <a:ln w="38100">
            <a:solidFill>
              <a:srgbClr val="0C4C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flipV="1">
            <a:off x="1037493" y="5955786"/>
            <a:ext cx="241200" cy="1521"/>
          </a:xfrm>
          <a:prstGeom prst="line">
            <a:avLst/>
          </a:prstGeom>
          <a:ln w="38100">
            <a:solidFill>
              <a:srgbClr val="0C4C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48702" y="264379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err="1" smtClean="0"/>
              <a:t>clk</a:t>
            </a:r>
            <a:endParaRPr lang="ko-KR" altLang="en-US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146017" y="3864398"/>
            <a:ext cx="69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/>
              <a:t>start</a:t>
            </a:r>
            <a:endParaRPr lang="ko-KR" altLang="en-US" b="1" dirty="0"/>
          </a:p>
        </p:txBody>
      </p:sp>
      <p:sp>
        <p:nvSpPr>
          <p:cNvPr id="152" name="직사각형 151"/>
          <p:cNvSpPr/>
          <p:nvPr/>
        </p:nvSpPr>
        <p:spPr>
          <a:xfrm>
            <a:off x="-46150" y="4817590"/>
            <a:ext cx="8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 err="1"/>
              <a:t>Key_in</a:t>
            </a:r>
            <a:endParaRPr lang="ko-KR" altLang="en-US" b="1" dirty="0"/>
          </a:p>
        </p:txBody>
      </p:sp>
      <p:sp>
        <p:nvSpPr>
          <p:cNvPr id="153" name="직사각형 152"/>
          <p:cNvSpPr/>
          <p:nvPr/>
        </p:nvSpPr>
        <p:spPr>
          <a:xfrm>
            <a:off x="90618" y="5542189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/>
              <a:t>RSTB</a:t>
            </a:r>
            <a:endParaRPr lang="ko-KR" altLang="en-US" b="1" dirty="0"/>
          </a:p>
        </p:txBody>
      </p:sp>
      <p:cxnSp>
        <p:nvCxnSpPr>
          <p:cNvPr id="159" name="직선 연결선 158"/>
          <p:cNvCxnSpPr/>
          <p:nvPr/>
        </p:nvCxnSpPr>
        <p:spPr>
          <a:xfrm>
            <a:off x="916084" y="2707572"/>
            <a:ext cx="0" cy="3360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908625" y="2722139"/>
            <a:ext cx="3631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924877" y="3525619"/>
            <a:ext cx="35570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930556" y="4385942"/>
            <a:ext cx="35570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933573" y="5195714"/>
            <a:ext cx="35570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899833" y="6067922"/>
            <a:ext cx="381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364988" y="3368390"/>
            <a:ext cx="47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err="1" smtClean="0"/>
              <a:t>rst</a:t>
            </a:r>
            <a:endParaRPr lang="ko-KR" altLang="en-US" b="1" dirty="0"/>
          </a:p>
        </p:txBody>
      </p:sp>
      <p:cxnSp>
        <p:nvCxnSpPr>
          <p:cNvPr id="193" name="직선 연결선 192"/>
          <p:cNvCxnSpPr/>
          <p:nvPr/>
        </p:nvCxnSpPr>
        <p:spPr>
          <a:xfrm>
            <a:off x="3128682" y="3598440"/>
            <a:ext cx="3618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128682" y="2767867"/>
            <a:ext cx="3618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/>
          <p:cNvSpPr/>
          <p:nvPr/>
        </p:nvSpPr>
        <p:spPr>
          <a:xfrm>
            <a:off x="3309614" y="2434063"/>
            <a:ext cx="5100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</a:rPr>
              <a:t>f_clk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1053742" y="3993391"/>
            <a:ext cx="1196319" cy="0"/>
          </a:xfrm>
          <a:prstGeom prst="line">
            <a:avLst/>
          </a:prstGeom>
          <a:ln w="38100">
            <a:solidFill>
              <a:srgbClr val="0C4C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 flipV="1">
            <a:off x="3472962" y="2707572"/>
            <a:ext cx="110447" cy="1133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/>
          <p:cNvSpPr/>
          <p:nvPr/>
        </p:nvSpPr>
        <p:spPr>
          <a:xfrm flipV="1">
            <a:off x="3472962" y="3532960"/>
            <a:ext cx="110447" cy="1133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/>
          <p:cNvSpPr/>
          <p:nvPr/>
        </p:nvSpPr>
        <p:spPr>
          <a:xfrm flipV="1">
            <a:off x="2227434" y="3931536"/>
            <a:ext cx="110447" cy="1133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1" name="직선 연결선 240"/>
          <p:cNvCxnSpPr/>
          <p:nvPr/>
        </p:nvCxnSpPr>
        <p:spPr>
          <a:xfrm flipV="1">
            <a:off x="4001025" y="4189855"/>
            <a:ext cx="0" cy="11529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 flipV="1">
            <a:off x="7931483" y="4167214"/>
            <a:ext cx="4984" cy="382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>
            <a:stCxn id="38" idx="1"/>
            <a:endCxn id="39" idx="3"/>
          </p:cNvCxnSpPr>
          <p:nvPr/>
        </p:nvCxnSpPr>
        <p:spPr>
          <a:xfrm flipH="1">
            <a:off x="10006129" y="5993656"/>
            <a:ext cx="2149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직사각형 256"/>
          <p:cNvSpPr/>
          <p:nvPr/>
        </p:nvSpPr>
        <p:spPr>
          <a:xfrm>
            <a:off x="11352748" y="5055490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lcd_clk</a:t>
            </a:r>
            <a:endParaRPr lang="ko-KR" altLang="en-US" b="1" dirty="0"/>
          </a:p>
        </p:txBody>
      </p:sp>
      <p:cxnSp>
        <p:nvCxnSpPr>
          <p:cNvPr id="262" name="직선 연결선 261"/>
          <p:cNvCxnSpPr/>
          <p:nvPr/>
        </p:nvCxnSpPr>
        <p:spPr>
          <a:xfrm>
            <a:off x="10800992" y="6245198"/>
            <a:ext cx="0" cy="21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/>
          <p:cNvCxnSpPr/>
          <p:nvPr/>
        </p:nvCxnSpPr>
        <p:spPr>
          <a:xfrm flipH="1">
            <a:off x="5765931" y="5342766"/>
            <a:ext cx="312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/>
          <p:nvPr/>
        </p:nvCxnSpPr>
        <p:spPr>
          <a:xfrm>
            <a:off x="5783515" y="6447556"/>
            <a:ext cx="50174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직사각형 278"/>
          <p:cNvSpPr/>
          <p:nvPr/>
        </p:nvSpPr>
        <p:spPr>
          <a:xfrm>
            <a:off x="6316286" y="6133071"/>
            <a:ext cx="835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 smtClean="0"/>
              <a:t>timeover</a:t>
            </a:r>
            <a:endParaRPr lang="ko-KR" altLang="en-US" sz="1200" b="1" dirty="0"/>
          </a:p>
        </p:txBody>
      </p:sp>
      <p:cxnSp>
        <p:nvCxnSpPr>
          <p:cNvPr id="281" name="직선 연결선 280"/>
          <p:cNvCxnSpPr/>
          <p:nvPr/>
        </p:nvCxnSpPr>
        <p:spPr>
          <a:xfrm flipH="1">
            <a:off x="3146269" y="4596055"/>
            <a:ext cx="2692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5823327" y="4189854"/>
            <a:ext cx="0" cy="3887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 flipH="1">
            <a:off x="5823327" y="4207804"/>
            <a:ext cx="4929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 flipH="1">
            <a:off x="7787483" y="3785953"/>
            <a:ext cx="2662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/>
          <p:cNvCxnSpPr/>
          <p:nvPr/>
        </p:nvCxnSpPr>
        <p:spPr>
          <a:xfrm>
            <a:off x="8069576" y="3772889"/>
            <a:ext cx="0" cy="568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/>
          <p:cNvCxnSpPr/>
          <p:nvPr/>
        </p:nvCxnSpPr>
        <p:spPr>
          <a:xfrm flipH="1">
            <a:off x="8069576" y="4329607"/>
            <a:ext cx="423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/>
          <p:cNvCxnSpPr/>
          <p:nvPr/>
        </p:nvCxnSpPr>
        <p:spPr>
          <a:xfrm flipH="1">
            <a:off x="7591864" y="5202094"/>
            <a:ext cx="25092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/>
          <p:nvPr/>
        </p:nvCxnSpPr>
        <p:spPr>
          <a:xfrm flipV="1">
            <a:off x="10113614" y="5186922"/>
            <a:ext cx="0" cy="62459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/>
          <p:nvPr/>
        </p:nvCxnSpPr>
        <p:spPr>
          <a:xfrm flipV="1">
            <a:off x="8281450" y="3687719"/>
            <a:ext cx="0" cy="150799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/>
          <p:cNvCxnSpPr/>
          <p:nvPr/>
        </p:nvCxnSpPr>
        <p:spPr>
          <a:xfrm flipH="1">
            <a:off x="8260770" y="3687719"/>
            <a:ext cx="21497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/>
          <p:cNvSpPr/>
          <p:nvPr/>
        </p:nvSpPr>
        <p:spPr>
          <a:xfrm>
            <a:off x="7522417" y="5151515"/>
            <a:ext cx="9039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/>
              <a:t>checkturn</a:t>
            </a:r>
            <a:endParaRPr lang="ko-KR" altLang="en-US" sz="1200" b="1" dirty="0"/>
          </a:p>
        </p:txBody>
      </p:sp>
      <p:cxnSp>
        <p:nvCxnSpPr>
          <p:cNvPr id="321" name="직선 연결선 320"/>
          <p:cNvCxnSpPr/>
          <p:nvPr/>
        </p:nvCxnSpPr>
        <p:spPr>
          <a:xfrm flipH="1">
            <a:off x="5686492" y="3864398"/>
            <a:ext cx="6211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 323"/>
          <p:cNvCxnSpPr/>
          <p:nvPr/>
        </p:nvCxnSpPr>
        <p:spPr>
          <a:xfrm flipH="1">
            <a:off x="3992233" y="4207804"/>
            <a:ext cx="16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/>
          <p:nvPr/>
        </p:nvCxnSpPr>
        <p:spPr>
          <a:xfrm flipH="1">
            <a:off x="3983441" y="5342767"/>
            <a:ext cx="123040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직선 연결선 335"/>
          <p:cNvCxnSpPr/>
          <p:nvPr/>
        </p:nvCxnSpPr>
        <p:spPr>
          <a:xfrm flipV="1">
            <a:off x="5196264" y="5325183"/>
            <a:ext cx="0" cy="392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/>
          <p:nvPr/>
        </p:nvCxnSpPr>
        <p:spPr>
          <a:xfrm flipH="1">
            <a:off x="5033331" y="5718063"/>
            <a:ext cx="1805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직사각형 339"/>
          <p:cNvSpPr/>
          <p:nvPr/>
        </p:nvSpPr>
        <p:spPr>
          <a:xfrm>
            <a:off x="3983441" y="4849491"/>
            <a:ext cx="11011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 smtClean="0"/>
              <a:t>Key_pad_out</a:t>
            </a:r>
            <a:endParaRPr lang="en-US" altLang="ko-KR" sz="1200" b="1" dirty="0" smtClean="0"/>
          </a:p>
          <a:p>
            <a:r>
              <a:rPr lang="en-US" altLang="ko-KR" sz="1200" b="1" dirty="0" err="1" smtClean="0"/>
              <a:t>Key_event</a:t>
            </a:r>
            <a:endParaRPr lang="ko-KR" altLang="en-US" sz="1200" b="1" dirty="0"/>
          </a:p>
        </p:txBody>
      </p:sp>
      <p:sp>
        <p:nvSpPr>
          <p:cNvPr id="342" name="직사각형 341"/>
          <p:cNvSpPr/>
          <p:nvPr/>
        </p:nvSpPr>
        <p:spPr>
          <a:xfrm>
            <a:off x="5033331" y="3243244"/>
            <a:ext cx="1700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p</a:t>
            </a:r>
            <a:r>
              <a:rPr lang="en-US" altLang="ko-KR" sz="1200" b="1" dirty="0" err="1" smtClean="0"/>
              <a:t>x</a:t>
            </a:r>
            <a:r>
              <a:rPr lang="en-US" altLang="ko-KR" sz="1200" b="1" dirty="0" smtClean="0"/>
              <a:t>, </a:t>
            </a:r>
            <a:r>
              <a:rPr lang="en-US" altLang="ko-KR" sz="1200" b="1" dirty="0" err="1" smtClean="0"/>
              <a:t>py</a:t>
            </a:r>
            <a:r>
              <a:rPr lang="en-US" altLang="ko-KR" sz="1200" b="1" dirty="0" smtClean="0"/>
              <a:t>, c1px,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c1py, </a:t>
            </a:r>
          </a:p>
          <a:p>
            <a:r>
              <a:rPr lang="en-US" altLang="ko-KR" sz="1200" b="1" dirty="0" smtClean="0"/>
              <a:t>           c2px, c2py,</a:t>
            </a:r>
            <a:endParaRPr lang="ko-KR" altLang="en-US" sz="1200" b="1" dirty="0"/>
          </a:p>
          <a:p>
            <a:r>
              <a:rPr lang="en-US" altLang="ko-KR" sz="1200" b="1" dirty="0" smtClean="0"/>
              <a:t>           c1s, c2s</a:t>
            </a:r>
            <a:endParaRPr lang="ko-KR" altLang="en-US" sz="1200" b="1" dirty="0"/>
          </a:p>
        </p:txBody>
      </p:sp>
      <p:sp>
        <p:nvSpPr>
          <p:cNvPr id="344" name="직사각형 343"/>
          <p:cNvSpPr/>
          <p:nvPr/>
        </p:nvSpPr>
        <p:spPr>
          <a:xfrm>
            <a:off x="3092479" y="4339097"/>
            <a:ext cx="6976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 smtClean="0"/>
              <a:t>Oneset</a:t>
            </a:r>
            <a:endParaRPr lang="ko-KR" altLang="en-US" sz="1200" b="1" dirty="0"/>
          </a:p>
        </p:txBody>
      </p:sp>
      <p:cxnSp>
        <p:nvCxnSpPr>
          <p:cNvPr id="351" name="직선 연결선 350"/>
          <p:cNvCxnSpPr/>
          <p:nvPr/>
        </p:nvCxnSpPr>
        <p:spPr>
          <a:xfrm flipH="1">
            <a:off x="7787483" y="4181063"/>
            <a:ext cx="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/>
          <p:cNvCxnSpPr/>
          <p:nvPr/>
        </p:nvCxnSpPr>
        <p:spPr>
          <a:xfrm flipH="1">
            <a:off x="5922174" y="4549925"/>
            <a:ext cx="20142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/>
          <p:cNvCxnSpPr/>
          <p:nvPr/>
        </p:nvCxnSpPr>
        <p:spPr>
          <a:xfrm flipV="1">
            <a:off x="5930910" y="4531457"/>
            <a:ext cx="0" cy="3180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/>
          <p:cNvCxnSpPr/>
          <p:nvPr/>
        </p:nvCxnSpPr>
        <p:spPr>
          <a:xfrm flipH="1">
            <a:off x="5916832" y="4840699"/>
            <a:ext cx="1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/>
          <p:cNvSpPr/>
          <p:nvPr/>
        </p:nvSpPr>
        <p:spPr>
          <a:xfrm>
            <a:off x="6499992" y="4319056"/>
            <a:ext cx="7141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/>
              <a:t>i</a:t>
            </a:r>
            <a:r>
              <a:rPr lang="en-US" altLang="ko-KR" sz="1200" b="1" dirty="0" err="1" smtClean="0"/>
              <a:t>s_right</a:t>
            </a:r>
            <a:endParaRPr lang="ko-KR" altLang="en-US" sz="1200" b="1" dirty="0"/>
          </a:p>
        </p:txBody>
      </p:sp>
      <p:cxnSp>
        <p:nvCxnSpPr>
          <p:cNvPr id="372" name="직선 연결선 371"/>
          <p:cNvCxnSpPr/>
          <p:nvPr/>
        </p:nvCxnSpPr>
        <p:spPr>
          <a:xfrm flipV="1">
            <a:off x="7933976" y="3200456"/>
            <a:ext cx="0" cy="7486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연결선 367"/>
          <p:cNvCxnSpPr/>
          <p:nvPr/>
        </p:nvCxnSpPr>
        <p:spPr>
          <a:xfrm flipH="1">
            <a:off x="7808821" y="3938353"/>
            <a:ext cx="1276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직사각형 345"/>
          <p:cNvSpPr/>
          <p:nvPr/>
        </p:nvSpPr>
        <p:spPr>
          <a:xfrm>
            <a:off x="7749203" y="3507835"/>
            <a:ext cx="735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 smtClean="0">
                <a:solidFill>
                  <a:srgbClr val="FF0000"/>
                </a:solidFill>
              </a:rPr>
              <a:t>lcdCard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75" name="직선 연결선 374"/>
          <p:cNvCxnSpPr/>
          <p:nvPr/>
        </p:nvCxnSpPr>
        <p:spPr>
          <a:xfrm flipH="1">
            <a:off x="4001025" y="3209281"/>
            <a:ext cx="39480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 379"/>
          <p:cNvCxnSpPr/>
          <p:nvPr/>
        </p:nvCxnSpPr>
        <p:spPr>
          <a:xfrm>
            <a:off x="3997983" y="3191664"/>
            <a:ext cx="0" cy="5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연결선 381"/>
          <p:cNvCxnSpPr/>
          <p:nvPr/>
        </p:nvCxnSpPr>
        <p:spPr>
          <a:xfrm flipH="1">
            <a:off x="3985478" y="3748885"/>
            <a:ext cx="16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3066103" y="3255674"/>
            <a:ext cx="10198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</a:rPr>
              <a:t>gamephase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5136050" y="2923457"/>
            <a:ext cx="1930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err="1" smtClean="0"/>
              <a:t>reset_selected</a:t>
            </a:r>
            <a:r>
              <a:rPr lang="en-US" altLang="ko-KR" sz="1200" b="1" dirty="0" smtClean="0"/>
              <a:t>, </a:t>
            </a:r>
            <a:r>
              <a:rPr lang="en-US" altLang="ko-KR" sz="1200" b="1" dirty="0" err="1" smtClean="0"/>
              <a:t>keyblock</a:t>
            </a:r>
            <a:endParaRPr lang="ko-KR" altLang="en-US" sz="1200" b="1" dirty="0"/>
          </a:p>
        </p:txBody>
      </p:sp>
      <p:sp>
        <p:nvSpPr>
          <p:cNvPr id="384" name="직사각형 383"/>
          <p:cNvSpPr/>
          <p:nvPr/>
        </p:nvSpPr>
        <p:spPr>
          <a:xfrm>
            <a:off x="5633778" y="2540954"/>
            <a:ext cx="6982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endbit</a:t>
            </a:r>
            <a:endParaRPr lang="ko-KR" altLang="en-US" sz="1200" b="1" dirty="0"/>
          </a:p>
        </p:txBody>
      </p:sp>
      <p:cxnSp>
        <p:nvCxnSpPr>
          <p:cNvPr id="385" name="직선 연결선 384"/>
          <p:cNvCxnSpPr/>
          <p:nvPr/>
        </p:nvCxnSpPr>
        <p:spPr>
          <a:xfrm flipH="1">
            <a:off x="7798267" y="4057289"/>
            <a:ext cx="387371" cy="58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연결선 387"/>
          <p:cNvCxnSpPr/>
          <p:nvPr/>
        </p:nvCxnSpPr>
        <p:spPr>
          <a:xfrm flipV="1">
            <a:off x="8185638" y="2828456"/>
            <a:ext cx="0" cy="1238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연결선 389"/>
          <p:cNvCxnSpPr/>
          <p:nvPr/>
        </p:nvCxnSpPr>
        <p:spPr>
          <a:xfrm flipH="1">
            <a:off x="3790106" y="2828456"/>
            <a:ext cx="44093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연결선 392"/>
          <p:cNvCxnSpPr/>
          <p:nvPr/>
        </p:nvCxnSpPr>
        <p:spPr>
          <a:xfrm>
            <a:off x="3810898" y="2836657"/>
            <a:ext cx="0" cy="419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직선 연결선 394"/>
          <p:cNvCxnSpPr/>
          <p:nvPr/>
        </p:nvCxnSpPr>
        <p:spPr>
          <a:xfrm flipH="1">
            <a:off x="1155163" y="3243244"/>
            <a:ext cx="26557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직선 연결선 396"/>
          <p:cNvCxnSpPr/>
          <p:nvPr/>
        </p:nvCxnSpPr>
        <p:spPr>
          <a:xfrm>
            <a:off x="1158093" y="3225660"/>
            <a:ext cx="0" cy="444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연결선 398"/>
          <p:cNvCxnSpPr/>
          <p:nvPr/>
        </p:nvCxnSpPr>
        <p:spPr>
          <a:xfrm>
            <a:off x="1140509" y="3680148"/>
            <a:ext cx="14970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연결선 405"/>
          <p:cNvCxnSpPr/>
          <p:nvPr/>
        </p:nvCxnSpPr>
        <p:spPr>
          <a:xfrm flipH="1">
            <a:off x="10093454" y="5811518"/>
            <a:ext cx="1152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3159708" y="6089083"/>
            <a:ext cx="520854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783515" y="5342766"/>
            <a:ext cx="0" cy="11184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flipV="1">
            <a:off x="8368255" y="5424822"/>
            <a:ext cx="0" cy="69063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H="1">
            <a:off x="8350672" y="5422400"/>
            <a:ext cx="316033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H="1">
            <a:off x="3146270" y="5257484"/>
            <a:ext cx="13063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 flipH="1">
            <a:off x="3267206" y="5711541"/>
            <a:ext cx="144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 flipV="1">
            <a:off x="3276907" y="5242285"/>
            <a:ext cx="0" cy="48457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3146270" y="4965286"/>
            <a:ext cx="701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/>
              <a:t>k</a:t>
            </a:r>
            <a:r>
              <a:rPr lang="en-US" altLang="ko-KR" sz="1200" b="1" dirty="0" err="1" smtClean="0"/>
              <a:t>ey_clk</a:t>
            </a:r>
            <a:endParaRPr lang="ko-KR" altLang="en-US" sz="1200" b="1" dirty="0"/>
          </a:p>
        </p:txBody>
      </p:sp>
      <p:sp>
        <p:nvSpPr>
          <p:cNvPr id="131" name="직사각형 130"/>
          <p:cNvSpPr/>
          <p:nvPr/>
        </p:nvSpPr>
        <p:spPr>
          <a:xfrm>
            <a:off x="3199637" y="6089083"/>
            <a:ext cx="10534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lcd_25m_clk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823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8737244" y="4727445"/>
            <a:ext cx="3317358" cy="1956391"/>
          </a:xfrm>
          <a:prstGeom prst="rect">
            <a:avLst/>
          </a:prstGeom>
          <a:noFill/>
          <a:ln w="254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168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FSM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05840" y="2396908"/>
            <a:ext cx="1711841" cy="11164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Game</a:t>
            </a:r>
          </a:p>
          <a:p>
            <a:pPr algn="ctr"/>
            <a:r>
              <a:rPr lang="en-US" altLang="ko-KR" dirty="0" smtClean="0"/>
              <a:t>Phase 00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7316089" y="3417000"/>
            <a:ext cx="1711841" cy="11164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Game</a:t>
            </a:r>
          </a:p>
          <a:p>
            <a:pPr algn="ctr"/>
            <a:r>
              <a:rPr lang="en-US" altLang="ko-KR" dirty="0" smtClean="0"/>
              <a:t>Phase 01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455044" y="5307190"/>
            <a:ext cx="1711841" cy="11164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Game</a:t>
            </a:r>
          </a:p>
          <a:p>
            <a:pPr algn="ctr"/>
            <a:r>
              <a:rPr lang="en-US" altLang="ko-KR" dirty="0" smtClean="0"/>
              <a:t>Phase 10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5140840" y="3152052"/>
            <a:ext cx="1743739" cy="607596"/>
          </a:xfrm>
          <a:prstGeom prst="straightConnector1">
            <a:avLst/>
          </a:prstGeom>
          <a:ln w="12700">
            <a:solidFill>
              <a:srgbClr val="ED7D3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276409" y="2844788"/>
            <a:ext cx="1780952" cy="593112"/>
          </a:xfrm>
          <a:prstGeom prst="straightConnector1">
            <a:avLst/>
          </a:prstGeom>
          <a:ln w="12700">
            <a:solidFill>
              <a:srgbClr val="ED7D3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6166887" y="4552846"/>
            <a:ext cx="1149202" cy="736389"/>
          </a:xfrm>
          <a:prstGeom prst="straightConnector1">
            <a:avLst/>
          </a:prstGeom>
          <a:ln w="12700">
            <a:solidFill>
              <a:srgbClr val="ED7D3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455045" y="3702177"/>
            <a:ext cx="474253" cy="1358692"/>
          </a:xfrm>
          <a:prstGeom prst="straightConnector1">
            <a:avLst/>
          </a:prstGeom>
          <a:ln w="12700">
            <a:solidFill>
              <a:srgbClr val="ED7D3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16009" y="2676581"/>
            <a:ext cx="182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 err="1" smtClean="0"/>
              <a:t>start_inv</a:t>
            </a:r>
            <a:r>
              <a:rPr lang="en-US" altLang="ko-KR" dirty="0" smtClean="0"/>
              <a:t> = ‘1’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188026" y="3614713"/>
            <a:ext cx="161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 err="1" smtClean="0"/>
              <a:t>rst_inv</a:t>
            </a:r>
            <a:r>
              <a:rPr lang="en-US" altLang="ko-KR" dirty="0" smtClean="0"/>
              <a:t> = ‘1’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727091" y="4969263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ending = “11”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028145" y="4225592"/>
            <a:ext cx="161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 err="1" smtClean="0"/>
              <a:t>rst_inv</a:t>
            </a:r>
            <a:r>
              <a:rPr lang="en-US" altLang="ko-KR" dirty="0" smtClean="0"/>
              <a:t> = ‘1’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792095" y="4855167"/>
            <a:ext cx="33184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뒤집힌 카드 숫자 체크 부분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if PR = ‘1’ then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card_num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card_num</a:t>
            </a:r>
            <a:r>
              <a:rPr lang="en-US" altLang="ko-KR" dirty="0" smtClean="0"/>
              <a:t> + 1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if </a:t>
            </a:r>
            <a:r>
              <a:rPr lang="en-US" altLang="ko-KR" dirty="0" err="1" smtClean="0"/>
              <a:t>card_num</a:t>
            </a:r>
            <a:r>
              <a:rPr lang="en-US" altLang="ko-KR" dirty="0" smtClean="0"/>
              <a:t> =  x“8”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ending = “11”;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2743807" y="2022902"/>
            <a:ext cx="562033" cy="477930"/>
          </a:xfrm>
          <a:prstGeom prst="straightConnector1">
            <a:avLst/>
          </a:prstGeom>
          <a:ln w="12700">
            <a:solidFill>
              <a:srgbClr val="ED7D3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070644" y="1894008"/>
            <a:ext cx="161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 </a:t>
            </a:r>
            <a:r>
              <a:rPr lang="en-US" altLang="ko-KR" dirty="0" err="1" smtClean="0"/>
              <a:t>rst_inv</a:t>
            </a:r>
            <a:r>
              <a:rPr lang="en-US" altLang="ko-KR" dirty="0" smtClean="0"/>
              <a:t> = ‘1’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04611" y="27704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logo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168826" y="379054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gaming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086961" y="5680733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gameover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17889" y="2032507"/>
            <a:ext cx="5418022" cy="46166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State 3</a:t>
            </a:r>
            <a:r>
              <a:rPr lang="ko-KR" altLang="en-US" sz="2400" b="1" dirty="0" smtClean="0"/>
              <a:t>개</a:t>
            </a:r>
            <a:r>
              <a:rPr lang="en-US" altLang="ko-KR" sz="2400" b="1" dirty="0" smtClean="0"/>
              <a:t> : logo, gaming, </a:t>
            </a:r>
            <a:r>
              <a:rPr lang="en-US" altLang="ko-KR" sz="2400" b="1" dirty="0" err="1" smtClean="0"/>
              <a:t>gameover</a:t>
            </a:r>
            <a:endParaRPr lang="ko-KR" alt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8101" y="194076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설계도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132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핵심기능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850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컴포넌트 상세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216179" y="2366014"/>
          <a:ext cx="10056424" cy="2804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4953"/>
                <a:gridCol w="7581471"/>
              </a:tblGrid>
              <a:tr h="207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Name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Shuffle</a:t>
                      </a:r>
                      <a:endParaRPr lang="ko-KR" altLang="en-US" sz="2000" b="1" dirty="0"/>
                    </a:p>
                  </a:txBody>
                  <a:tcPr/>
                </a:tc>
              </a:tr>
              <a:tr h="959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Input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baseline="0" dirty="0" err="1" smtClean="0"/>
                        <a:t>clk</a:t>
                      </a:r>
                      <a:r>
                        <a:rPr lang="en-US" altLang="ko-KR" sz="2000" b="1" baseline="0" dirty="0" smtClean="0"/>
                        <a:t> : </a:t>
                      </a:r>
                      <a:r>
                        <a:rPr lang="ko-KR" altLang="en-US" sz="2000" b="1" baseline="0" dirty="0" smtClean="0"/>
                        <a:t>기판의 </a:t>
                      </a:r>
                      <a:r>
                        <a:rPr lang="en-US" altLang="ko-KR" sz="2000" b="1" baseline="0" dirty="0" err="1" smtClean="0"/>
                        <a:t>clk</a:t>
                      </a:r>
                      <a:r>
                        <a:rPr lang="ko-KR" altLang="en-US" sz="2000" b="1" baseline="0" dirty="0" smtClean="0"/>
                        <a:t>와 연결</a:t>
                      </a:r>
                      <a:endParaRPr lang="en-US" altLang="ko-KR" sz="2000" b="1" baseline="0" dirty="0" smtClean="0"/>
                    </a:p>
                    <a:p>
                      <a:pPr algn="l" latinLnBrk="1"/>
                      <a:r>
                        <a:rPr lang="en-US" altLang="ko-KR" sz="2000" b="1" baseline="0" dirty="0" err="1" smtClean="0"/>
                        <a:t>gamephase</a:t>
                      </a:r>
                      <a:r>
                        <a:rPr lang="en-US" altLang="ko-KR" sz="2000" b="1" baseline="0" dirty="0" smtClean="0"/>
                        <a:t> : </a:t>
                      </a:r>
                      <a:r>
                        <a:rPr lang="ko-KR" altLang="en-US" sz="2000" b="1" baseline="0" dirty="0" smtClean="0"/>
                        <a:t>게임 진행 상태를 </a:t>
                      </a:r>
                      <a:r>
                        <a:rPr lang="ko-KR" altLang="en-US" sz="2000" b="1" baseline="0" dirty="0" err="1" smtClean="0"/>
                        <a:t>가지고있는</a:t>
                      </a:r>
                      <a:r>
                        <a:rPr lang="ko-KR" altLang="en-US" sz="2000" b="1" baseline="0" dirty="0" smtClean="0"/>
                        <a:t> </a:t>
                      </a:r>
                      <a:r>
                        <a:rPr lang="en-US" altLang="ko-KR" sz="2000" b="1" baseline="0" dirty="0" smtClean="0"/>
                        <a:t>2</a:t>
                      </a:r>
                      <a:r>
                        <a:rPr lang="ko-KR" altLang="en-US" sz="2000" b="1" baseline="0" dirty="0" smtClean="0"/>
                        <a:t>비트</a:t>
                      </a:r>
                      <a:r>
                        <a:rPr lang="en-US" altLang="ko-KR" sz="2000" b="1" baseline="0" dirty="0" err="1" smtClean="0"/>
                        <a:t>gamephase</a:t>
                      </a:r>
                      <a:r>
                        <a:rPr lang="ko-KR" altLang="en-US" sz="2000" b="1" baseline="0" dirty="0" smtClean="0"/>
                        <a:t>와 연결</a:t>
                      </a:r>
                      <a:endParaRPr lang="en-US" altLang="ko-KR" sz="2000" b="1" baseline="0" dirty="0" smtClean="0"/>
                    </a:p>
                  </a:txBody>
                  <a:tcPr/>
                </a:tc>
              </a:tr>
              <a:tr h="272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Output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smtClean="0"/>
                        <a:t>OUTPUT : 0-7</a:t>
                      </a:r>
                      <a:r>
                        <a:rPr lang="ko-KR" altLang="en-US" sz="2000" b="1" dirty="0" smtClean="0"/>
                        <a:t>의 값을 갖는 </a:t>
                      </a:r>
                      <a:r>
                        <a:rPr lang="en-US" altLang="ko-KR" sz="2000" b="1" dirty="0" smtClean="0"/>
                        <a:t>3bit</a:t>
                      </a:r>
                      <a:r>
                        <a:rPr lang="ko-KR" altLang="en-US" sz="2000" b="1" dirty="0" smtClean="0"/>
                        <a:t> </a:t>
                      </a:r>
                      <a:r>
                        <a:rPr lang="ko-KR" altLang="en-US" sz="2000" b="1" dirty="0" err="1" smtClean="0"/>
                        <a:t>카드쌍의</a:t>
                      </a:r>
                      <a:r>
                        <a:rPr lang="ko-KR" altLang="en-US" sz="2000" b="1" dirty="0" smtClean="0"/>
                        <a:t> 배열</a:t>
                      </a:r>
                      <a:r>
                        <a:rPr lang="en-US" altLang="ko-KR" sz="2000" b="1" dirty="0" smtClean="0"/>
                        <a:t>. 3*16</a:t>
                      </a:r>
                      <a:r>
                        <a:rPr lang="en-US" altLang="ko-KR" sz="2000" b="1" baseline="0" dirty="0" smtClean="0"/>
                        <a:t> = 48bit</a:t>
                      </a:r>
                      <a:r>
                        <a:rPr lang="ko-KR" altLang="en-US" sz="2000" b="1" baseline="0" dirty="0" smtClean="0"/>
                        <a:t>의 길이를 가지고 있음</a:t>
                      </a:r>
                      <a:r>
                        <a:rPr lang="en-US" altLang="ko-KR" sz="2000" b="1" baseline="0" dirty="0" smtClean="0"/>
                        <a:t>.</a:t>
                      </a:r>
                      <a:endParaRPr lang="ko-KR" altLang="en-US" sz="2000" b="1" dirty="0"/>
                    </a:p>
                  </a:txBody>
                  <a:tcPr/>
                </a:tc>
              </a:tr>
              <a:tr h="272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Description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 smtClean="0"/>
                        <a:t>gamephase</a:t>
                      </a:r>
                      <a:r>
                        <a:rPr lang="ko-KR" altLang="en-US" sz="2000" b="1" dirty="0" smtClean="0"/>
                        <a:t>에 따라</a:t>
                      </a:r>
                      <a:r>
                        <a:rPr lang="en-US" altLang="ko-KR" sz="2000" b="1" dirty="0" smtClean="0"/>
                        <a:t>, </a:t>
                      </a:r>
                      <a:r>
                        <a:rPr lang="ko-KR" altLang="en-US" sz="2000" b="1" dirty="0" smtClean="0"/>
                        <a:t>게임이 대기상태일 때 </a:t>
                      </a:r>
                      <a:r>
                        <a:rPr lang="en-US" altLang="ko-KR" sz="2000" b="1" dirty="0" err="1" smtClean="0"/>
                        <a:t>clk</a:t>
                      </a:r>
                      <a:r>
                        <a:rPr lang="ko-KR" altLang="en-US" sz="2000" b="1" dirty="0" smtClean="0"/>
                        <a:t>를 이용하여 </a:t>
                      </a:r>
                      <a:r>
                        <a:rPr lang="ko-KR" altLang="en-US" sz="2000" b="1" dirty="0" err="1" smtClean="0"/>
                        <a:t>카드쌍을</a:t>
                      </a:r>
                      <a:r>
                        <a:rPr lang="ko-KR" altLang="en-US" sz="2000" b="1" dirty="0" smtClean="0"/>
                        <a:t> 섞는 컴포넌트</a:t>
                      </a:r>
                      <a:r>
                        <a:rPr lang="en-US" altLang="ko-KR" sz="2000" b="1" dirty="0" smtClean="0"/>
                        <a:t>.</a:t>
                      </a:r>
                      <a:endParaRPr lang="ko-KR" altLang="en-US" sz="20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4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132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핵심기능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850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컴포넌트 상세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216179" y="2010355"/>
          <a:ext cx="10056424" cy="4511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4953"/>
                <a:gridCol w="7581471"/>
              </a:tblGrid>
              <a:tr h="207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Name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 smtClean="0"/>
                        <a:t>changecard</a:t>
                      </a:r>
                      <a:endParaRPr lang="ko-KR" altLang="en-US" sz="1600" b="1" dirty="0"/>
                    </a:p>
                  </a:txBody>
                  <a:tcPr/>
                </a:tc>
              </a:tr>
              <a:tr h="959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Input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 smtClean="0"/>
                        <a:t>clk</a:t>
                      </a:r>
                      <a:r>
                        <a:rPr lang="en-US" altLang="ko-KR" sz="1600" b="1" baseline="0" dirty="0" smtClean="0"/>
                        <a:t> : divide</a:t>
                      </a:r>
                      <a:r>
                        <a:rPr lang="ko-KR" altLang="en-US" sz="1600" b="1" baseline="0" dirty="0" smtClean="0"/>
                        <a:t>된 </a:t>
                      </a:r>
                      <a:r>
                        <a:rPr lang="ko-KR" altLang="en-US" sz="1600" b="1" baseline="0" dirty="0" err="1" smtClean="0"/>
                        <a:t>클락인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err="1" smtClean="0"/>
                        <a:t>f_clk</a:t>
                      </a:r>
                      <a:r>
                        <a:rPr lang="ko-KR" altLang="en-US" sz="1600" b="1" baseline="0" dirty="0" smtClean="0"/>
                        <a:t>과 연결</a:t>
                      </a:r>
                      <a:r>
                        <a:rPr lang="en-US" altLang="ko-KR" sz="1600" b="1" baseline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600" b="1" baseline="0" dirty="0" err="1" smtClean="0"/>
                        <a:t>gp_en</a:t>
                      </a:r>
                      <a:r>
                        <a:rPr lang="en-US" altLang="ko-KR" sz="1600" b="1" baseline="0" dirty="0" smtClean="0"/>
                        <a:t> : </a:t>
                      </a:r>
                      <a:r>
                        <a:rPr lang="ko-KR" altLang="en-US" sz="1600" b="1" baseline="0" dirty="0" smtClean="0"/>
                        <a:t>게임의 진행상태를 저장하는 </a:t>
                      </a:r>
                      <a:r>
                        <a:rPr lang="en-US" altLang="ko-KR" sz="1600" b="1" baseline="0" dirty="0" err="1" smtClean="0"/>
                        <a:t>gamephase</a:t>
                      </a:r>
                      <a:r>
                        <a:rPr lang="ko-KR" altLang="en-US" sz="1600" b="1" baseline="0" dirty="0" smtClean="0"/>
                        <a:t>와 연결</a:t>
                      </a:r>
                      <a:r>
                        <a:rPr lang="en-US" altLang="ko-KR" sz="1600" b="1" baseline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600" b="1" baseline="0" dirty="0" smtClean="0"/>
                        <a:t>Ocard1 : shuffle</a:t>
                      </a:r>
                      <a:r>
                        <a:rPr lang="ko-KR" altLang="en-US" sz="1600" b="1" baseline="0" dirty="0" smtClean="0"/>
                        <a:t>을 통해서 나온 </a:t>
                      </a:r>
                      <a:r>
                        <a:rPr lang="ko-KR" altLang="en-US" sz="1600" b="1" baseline="0" dirty="0" err="1" smtClean="0"/>
                        <a:t>카드쌍인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err="1" smtClean="0"/>
                        <a:t>Oneset</a:t>
                      </a:r>
                      <a:r>
                        <a:rPr lang="ko-KR" altLang="en-US" sz="1600" b="1" baseline="0" dirty="0" smtClean="0"/>
                        <a:t>과 연결</a:t>
                      </a:r>
                      <a:r>
                        <a:rPr lang="en-US" altLang="ko-KR" sz="1600" b="1" baseline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600" b="1" baseline="0" dirty="0" smtClean="0"/>
                        <a:t>its : </a:t>
                      </a:r>
                      <a:r>
                        <a:rPr lang="ko-KR" altLang="en-US" sz="1600" b="1" baseline="0" dirty="0" smtClean="0"/>
                        <a:t>플레이어의 두 번째 선택인지 알려주는 </a:t>
                      </a:r>
                      <a:r>
                        <a:rPr lang="en-US" altLang="ko-KR" sz="1600" b="1" baseline="0" dirty="0" smtClean="0"/>
                        <a:t>bit.</a:t>
                      </a:r>
                    </a:p>
                    <a:p>
                      <a:pPr algn="l" latinLnBrk="1"/>
                      <a:r>
                        <a:rPr lang="en-US" altLang="ko-KR" sz="1600" b="1" baseline="0" dirty="0" smtClean="0"/>
                        <a:t>c1px,c1py,c2px,c2py : </a:t>
                      </a:r>
                      <a:r>
                        <a:rPr lang="ko-KR" altLang="en-US" sz="1600" b="1" baseline="0" dirty="0" smtClean="0"/>
                        <a:t>첫 번째 선택의 </a:t>
                      </a:r>
                      <a:r>
                        <a:rPr lang="en-US" altLang="ko-KR" sz="1600" b="1" baseline="0" dirty="0" err="1" smtClean="0"/>
                        <a:t>x,y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baseline="0" dirty="0" smtClean="0"/>
                        <a:t>좌표 </a:t>
                      </a:r>
                      <a:r>
                        <a:rPr lang="en-US" altLang="ko-KR" sz="1600" b="1" baseline="0" dirty="0" smtClean="0"/>
                        <a:t>c1px, c1py</a:t>
                      </a:r>
                    </a:p>
                    <a:p>
                      <a:pPr algn="l" latinLnBrk="1"/>
                      <a:r>
                        <a:rPr lang="ko-KR" altLang="en-US" sz="1600" b="1" baseline="0" dirty="0" smtClean="0"/>
                        <a:t>두 번째 선택의 </a:t>
                      </a:r>
                      <a:r>
                        <a:rPr lang="en-US" altLang="ko-KR" sz="1600" b="1" baseline="0" dirty="0" err="1" smtClean="0"/>
                        <a:t>x,y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baseline="0" dirty="0" smtClean="0"/>
                        <a:t>좌표 </a:t>
                      </a:r>
                      <a:r>
                        <a:rPr lang="en-US" altLang="ko-KR" sz="1600" b="1" baseline="0" dirty="0" smtClean="0"/>
                        <a:t>c2px,c2py.</a:t>
                      </a:r>
                    </a:p>
                  </a:txBody>
                  <a:tcPr/>
                </a:tc>
              </a:tr>
              <a:tr h="272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Output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 smtClean="0"/>
                        <a:t>reset_selected</a:t>
                      </a:r>
                      <a:r>
                        <a:rPr lang="en-US" altLang="ko-KR" sz="1600" b="1" dirty="0" smtClean="0"/>
                        <a:t> : </a:t>
                      </a:r>
                      <a:r>
                        <a:rPr lang="ko-KR" altLang="en-US" sz="1600" b="1" dirty="0" smtClean="0"/>
                        <a:t>카드 두 개가 선택된 후</a:t>
                      </a:r>
                      <a:r>
                        <a:rPr lang="en-US" altLang="ko-KR" sz="1600" b="1" dirty="0" smtClean="0"/>
                        <a:t>, </a:t>
                      </a:r>
                      <a:r>
                        <a:rPr lang="ko-KR" altLang="en-US" sz="1600" b="1" dirty="0" smtClean="0"/>
                        <a:t>일정 시간 후에 알려주는 비트</a:t>
                      </a:r>
                      <a:r>
                        <a:rPr lang="en-US" altLang="ko-KR" sz="1600" b="1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600" b="1" dirty="0" err="1" smtClean="0"/>
                        <a:t>Pair_Right</a:t>
                      </a:r>
                      <a:r>
                        <a:rPr lang="en-US" altLang="ko-KR" sz="1600" b="1" dirty="0" smtClean="0"/>
                        <a:t> : </a:t>
                      </a:r>
                      <a:r>
                        <a:rPr lang="ko-KR" altLang="en-US" sz="1600" b="1" dirty="0" smtClean="0"/>
                        <a:t>짝을 맞췄는지 </a:t>
                      </a:r>
                      <a:r>
                        <a:rPr lang="en-US" altLang="ko-KR" sz="1600" b="1" dirty="0" err="1" smtClean="0"/>
                        <a:t>topmodule</a:t>
                      </a:r>
                      <a:r>
                        <a:rPr lang="ko-KR" altLang="en-US" sz="1600" b="1" dirty="0" smtClean="0"/>
                        <a:t>로 알려주는 비트</a:t>
                      </a:r>
                      <a:r>
                        <a:rPr lang="en-US" altLang="ko-KR" sz="1600" b="1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600" b="1" dirty="0" smtClean="0"/>
                        <a:t>ending : </a:t>
                      </a:r>
                      <a:r>
                        <a:rPr lang="ko-KR" altLang="en-US" sz="1600" b="1" dirty="0" smtClean="0"/>
                        <a:t>남은 </a:t>
                      </a:r>
                      <a:r>
                        <a:rPr lang="ko-KR" altLang="en-US" sz="1600" b="1" dirty="0" err="1" smtClean="0"/>
                        <a:t>카드쌍이</a:t>
                      </a:r>
                      <a:r>
                        <a:rPr lang="ko-KR" altLang="en-US" sz="1600" b="1" dirty="0" smtClean="0"/>
                        <a:t> 없다면 게임 종료이므로 </a:t>
                      </a:r>
                      <a:r>
                        <a:rPr lang="en-US" altLang="ko-KR" sz="1600" b="1" dirty="0" err="1" smtClean="0"/>
                        <a:t>topmodule</a:t>
                      </a:r>
                      <a:r>
                        <a:rPr lang="ko-KR" altLang="en-US" sz="1600" b="1" dirty="0" smtClean="0"/>
                        <a:t>로 전송</a:t>
                      </a:r>
                      <a:r>
                        <a:rPr lang="en-US" altLang="ko-KR" sz="1600" b="1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600" b="1" dirty="0" err="1" smtClean="0"/>
                        <a:t>keyblock</a:t>
                      </a:r>
                      <a:r>
                        <a:rPr lang="en-US" altLang="ko-KR" sz="1600" b="1" baseline="0" dirty="0" smtClean="0"/>
                        <a:t> : </a:t>
                      </a:r>
                      <a:r>
                        <a:rPr lang="ko-KR" altLang="en-US" sz="1600" b="1" baseline="0" dirty="0" smtClean="0"/>
                        <a:t>카드 두 개가 선택된 후</a:t>
                      </a:r>
                      <a:r>
                        <a:rPr lang="en-US" altLang="ko-KR" sz="1600" b="1" baseline="0" dirty="0" smtClean="0"/>
                        <a:t>, </a:t>
                      </a:r>
                      <a:r>
                        <a:rPr lang="ko-KR" altLang="en-US" sz="1600" b="1" baseline="0" dirty="0" smtClean="0"/>
                        <a:t>일정 시간 동안 </a:t>
                      </a:r>
                      <a:r>
                        <a:rPr lang="ko-KR" altLang="en-US" sz="1600" b="1" baseline="0" dirty="0" err="1" smtClean="0"/>
                        <a:t>키패드</a:t>
                      </a:r>
                      <a:r>
                        <a:rPr lang="ko-KR" altLang="en-US" sz="1600" b="1" baseline="0" dirty="0" smtClean="0"/>
                        <a:t> 입력을 받지 않기 위해 알려주는 비트</a:t>
                      </a:r>
                      <a:r>
                        <a:rPr lang="en-US" altLang="ko-KR" sz="1600" b="1" baseline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600" b="1" baseline="0" dirty="0" smtClean="0"/>
                        <a:t>Lcard0~15 : </a:t>
                      </a:r>
                      <a:r>
                        <a:rPr lang="ko-KR" altLang="en-US" sz="1600" b="1" baseline="0" dirty="0" smtClean="0"/>
                        <a:t>현재 </a:t>
                      </a:r>
                      <a:r>
                        <a:rPr lang="en-US" altLang="ko-KR" sz="1600" b="1" baseline="0" dirty="0" smtClean="0"/>
                        <a:t>LCD</a:t>
                      </a:r>
                      <a:r>
                        <a:rPr lang="ko-KR" altLang="en-US" sz="1600" b="1" baseline="0" dirty="0" smtClean="0"/>
                        <a:t>의 출력 값</a:t>
                      </a:r>
                      <a:r>
                        <a:rPr lang="en-US" altLang="ko-KR" sz="1600" b="1" baseline="0" dirty="0" smtClean="0"/>
                        <a:t>. </a:t>
                      </a:r>
                      <a:r>
                        <a:rPr lang="ko-KR" altLang="en-US" sz="1600" b="1" baseline="0" dirty="0" smtClean="0"/>
                        <a:t>랜덤 </a:t>
                      </a:r>
                      <a:r>
                        <a:rPr lang="ko-KR" altLang="en-US" sz="1600" b="1" baseline="0" dirty="0" err="1" smtClean="0"/>
                        <a:t>카드값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3</a:t>
                      </a:r>
                      <a:r>
                        <a:rPr lang="ko-KR" altLang="en-US" sz="1600" b="1" baseline="0" dirty="0" smtClean="0"/>
                        <a:t>비트에 추가적으로 맞춘 카드인지</a:t>
                      </a:r>
                      <a:r>
                        <a:rPr lang="en-US" altLang="ko-KR" sz="1600" b="1" baseline="0" dirty="0" smtClean="0"/>
                        <a:t>, </a:t>
                      </a:r>
                      <a:r>
                        <a:rPr lang="ko-KR" altLang="en-US" sz="1600" b="1" baseline="0" dirty="0" smtClean="0"/>
                        <a:t>앞</a:t>
                      </a:r>
                      <a:r>
                        <a:rPr lang="en-US" altLang="ko-KR" sz="1600" b="1" baseline="0" dirty="0" smtClean="0"/>
                        <a:t>,</a:t>
                      </a:r>
                      <a:r>
                        <a:rPr lang="ko-KR" altLang="en-US" sz="1600" b="1" baseline="0" dirty="0" smtClean="0"/>
                        <a:t>뒷면인지 의 추가 </a:t>
                      </a:r>
                      <a:r>
                        <a:rPr lang="en-US" altLang="ko-KR" sz="1600" b="1" baseline="0" dirty="0" smtClean="0"/>
                        <a:t>2</a:t>
                      </a:r>
                      <a:r>
                        <a:rPr lang="ko-KR" altLang="en-US" sz="1600" b="1" baseline="0" dirty="0" err="1" smtClean="0"/>
                        <a:t>비트를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ko-KR" altLang="en-US" sz="1600" b="1" baseline="0" dirty="0" err="1" smtClean="0"/>
                        <a:t>가지고있다</a:t>
                      </a:r>
                      <a:r>
                        <a:rPr lang="en-US" altLang="ko-KR" sz="1600" b="1" baseline="0" dirty="0" smtClean="0"/>
                        <a:t>.</a:t>
                      </a:r>
                      <a:endParaRPr lang="ko-KR" altLang="en-US" sz="1600" b="1" dirty="0"/>
                    </a:p>
                  </a:txBody>
                  <a:tcPr/>
                </a:tc>
              </a:tr>
              <a:tr h="272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Description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게임 진행 중</a:t>
                      </a:r>
                      <a:r>
                        <a:rPr lang="en-US" altLang="ko-KR" sz="1600" b="1" dirty="0" smtClean="0"/>
                        <a:t>, </a:t>
                      </a:r>
                      <a:r>
                        <a:rPr lang="ko-KR" altLang="en-US" sz="1600" b="1" dirty="0" smtClean="0"/>
                        <a:t>카드를 뒤집고 올바른 값이면 남은 </a:t>
                      </a:r>
                      <a:r>
                        <a:rPr lang="ko-KR" altLang="en-US" sz="1600" b="1" dirty="0" err="1" smtClean="0"/>
                        <a:t>카드셋에서</a:t>
                      </a:r>
                      <a:r>
                        <a:rPr lang="ko-KR" altLang="en-US" sz="1600" b="1" dirty="0" smtClean="0"/>
                        <a:t> 제외시키고</a:t>
                      </a:r>
                      <a:r>
                        <a:rPr lang="en-US" altLang="ko-KR" sz="1600" b="1" dirty="0" smtClean="0"/>
                        <a:t>, </a:t>
                      </a:r>
                      <a:r>
                        <a:rPr lang="ko-KR" altLang="en-US" sz="1600" b="1" dirty="0" smtClean="0"/>
                        <a:t>틀린 값이면 뒤집힌 상태로 잠깐 보여주었다가 다시 뒷면을 보여주는 작업을</a:t>
                      </a:r>
                      <a:r>
                        <a:rPr lang="ko-KR" altLang="en-US" sz="1600" b="1" baseline="0" dirty="0" smtClean="0"/>
                        <a:t> 수행하기 위한 컴포넌트</a:t>
                      </a:r>
                      <a:r>
                        <a:rPr lang="en-US" altLang="ko-KR" sz="1600" b="1" baseline="0" dirty="0" smtClean="0"/>
                        <a:t>.</a:t>
                      </a:r>
                      <a:endParaRPr lang="ko-KR" altLang="en-US" sz="16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24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71" y="553279"/>
            <a:ext cx="1869531" cy="595033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>
            <a:defPPr>
              <a:defRPr lang="ko-KR"/>
            </a:defPPr>
            <a:lvl1pPr>
              <a:defRPr sz="4000" b="1" spc="-33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r>
              <a:rPr lang="en-US" altLang="ko-KR" sz="32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+mj-lt"/>
                <a:ea typeface="나눔고딕" panose="020D0604000000000000" pitchFamily="50" charset="-127"/>
              </a:rPr>
              <a:t>C</a:t>
            </a:r>
            <a:r>
              <a:rPr lang="en-US" altLang="ko-KR" sz="24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+mj-lt"/>
                <a:ea typeface="나눔고딕" panose="020D0604000000000000" pitchFamily="50" charset="-127"/>
              </a:rPr>
              <a:t>ONTENTS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121098" y="2842459"/>
            <a:ext cx="2537523" cy="1518360"/>
            <a:chOff x="501606" y="2727991"/>
            <a:chExt cx="2537523" cy="1518360"/>
          </a:xfrm>
        </p:grpSpPr>
        <p:sp>
          <p:nvSpPr>
            <p:cNvPr id="36" name="TextBox 35"/>
            <p:cNvSpPr txBox="1"/>
            <p:nvPr/>
          </p:nvSpPr>
          <p:spPr>
            <a:xfrm>
              <a:off x="1140852" y="2845968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프로젝트 구현상세</a:t>
              </a:r>
              <a:endPara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41580" y="3184522"/>
              <a:ext cx="1019831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1 </a:t>
              </a:r>
              <a:r>
                <a:rPr lang="ko-KR" altLang="en-US" sz="14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사용모듈</a:t>
              </a:r>
              <a:endParaRPr lang="en-US" altLang="ko-KR" sz="14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2 </a:t>
              </a:r>
              <a:r>
                <a:rPr lang="ko-KR" altLang="en-US" sz="14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설계도</a:t>
              </a:r>
              <a:endParaRPr lang="en-US" altLang="ko-KR" sz="14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3 </a:t>
              </a:r>
              <a:r>
                <a:rPr lang="ko-KR" altLang="en-US" sz="14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핵심기능</a:t>
              </a:r>
              <a:endParaRPr lang="en-US" altLang="ko-KR" sz="14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나눔고딕" panose="020D0604000000000000" pitchFamily="50" charset="-127"/>
                </a:rPr>
                <a:t>2</a:t>
              </a:r>
              <a:endParaRPr lang="ko-KR" altLang="en-US" sz="4800" b="1" spc="-150" dirty="0">
                <a:solidFill>
                  <a:schemeClr val="accent2">
                    <a:lumMod val="75000"/>
                  </a:schemeClr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043202" y="2842459"/>
            <a:ext cx="2050210" cy="830997"/>
            <a:chOff x="501606" y="2727991"/>
            <a:chExt cx="2050210" cy="830997"/>
          </a:xfrm>
        </p:grpSpPr>
        <p:sp>
          <p:nvSpPr>
            <p:cNvPr id="40" name="TextBox 39"/>
            <p:cNvSpPr txBox="1"/>
            <p:nvPr/>
          </p:nvSpPr>
          <p:spPr>
            <a:xfrm>
              <a:off x="1140852" y="2845968"/>
              <a:ext cx="1410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프로젝트 시</a:t>
              </a:r>
              <a:r>
                <a:rPr lang="ko-KR" altLang="en-US" sz="16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연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나눔고딕" panose="020D0604000000000000" pitchFamily="50" charset="-127"/>
                </a:rPr>
                <a:t>3</a:t>
              </a:r>
              <a:endParaRPr lang="ko-KR" altLang="en-US" sz="4800" b="1" spc="-150" dirty="0">
                <a:solidFill>
                  <a:schemeClr val="accent2">
                    <a:lumMod val="75000"/>
                  </a:schemeClr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975302" y="2842459"/>
            <a:ext cx="2084600" cy="1195195"/>
            <a:chOff x="501606" y="2727991"/>
            <a:chExt cx="2084600" cy="1195195"/>
          </a:xfrm>
        </p:grpSpPr>
        <p:sp>
          <p:nvSpPr>
            <p:cNvPr id="49" name="TextBox 35"/>
            <p:cNvSpPr txBox="1"/>
            <p:nvPr/>
          </p:nvSpPr>
          <p:spPr>
            <a:xfrm>
              <a:off x="1140852" y="2845968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프로젝트 개요</a:t>
              </a:r>
              <a:endPara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50" name="TextBox 36"/>
            <p:cNvSpPr txBox="1"/>
            <p:nvPr/>
          </p:nvSpPr>
          <p:spPr>
            <a:xfrm>
              <a:off x="1099902" y="3184522"/>
              <a:ext cx="14863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ko-KR" sz="14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1</a:t>
              </a:r>
              <a:r>
                <a:rPr lang="ko-KR" altLang="en-US" sz="14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 프로젝트 주제</a:t>
              </a:r>
              <a:endParaRPr lang="en-US" altLang="ko-KR" sz="14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endParaRPr>
            </a:p>
            <a:p>
              <a:pPr algn="dist">
                <a:lnSpc>
                  <a:spcPct val="150000"/>
                </a:lnSpc>
              </a:pPr>
              <a:r>
                <a:rPr lang="en-US" altLang="ko-KR" sz="14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2</a:t>
              </a:r>
              <a:r>
                <a:rPr lang="ko-KR" altLang="en-US" sz="14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 규칙 소개</a:t>
              </a:r>
              <a:endParaRPr lang="en-US" altLang="ko-KR" sz="14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51" name="TextBox 37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나눔고딕" panose="020D0604000000000000" pitchFamily="50" charset="-127"/>
                </a:rPr>
                <a:t>1</a:t>
              </a:r>
              <a:endParaRPr lang="ko-KR" altLang="en-US" sz="4800" b="1" spc="-150" dirty="0">
                <a:solidFill>
                  <a:schemeClr val="accent2">
                    <a:lumMod val="75000"/>
                  </a:schemeClr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729842" y="3291370"/>
            <a:ext cx="8515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1 </a:t>
            </a:r>
            <a:r>
              <a:rPr lang="ko-KR" altLang="en-US" sz="14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이미</a:t>
            </a:r>
            <a:r>
              <a:rPr lang="ko-KR" altLang="en-US" sz="1400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지</a:t>
            </a:r>
            <a:endParaRPr lang="en-US" altLang="ko-KR" sz="1400" dirty="0" smtClean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2 </a:t>
            </a:r>
            <a:r>
              <a:rPr lang="ko-KR" altLang="en-US" sz="14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시</a:t>
            </a:r>
            <a:r>
              <a:rPr lang="ko-KR" altLang="en-US" sz="1400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연</a:t>
            </a:r>
            <a:endParaRPr lang="en-US" altLang="ko-KR" sz="1400" dirty="0" smtClean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132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핵심기능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850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컴포넌트 상세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216179" y="2366014"/>
          <a:ext cx="10056424" cy="3718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4953"/>
                <a:gridCol w="7581471"/>
              </a:tblGrid>
              <a:tr h="207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Name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 smtClean="0"/>
                        <a:t>TurnFSM</a:t>
                      </a:r>
                      <a:endParaRPr lang="ko-KR" altLang="en-US" sz="2000" b="1" dirty="0"/>
                    </a:p>
                  </a:txBody>
                  <a:tcPr/>
                </a:tc>
              </a:tr>
              <a:tr h="959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Input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 smtClean="0"/>
                        <a:t>rst</a:t>
                      </a:r>
                      <a:r>
                        <a:rPr lang="en-US" altLang="ko-KR" sz="2000" b="1" baseline="0" dirty="0" smtClean="0"/>
                        <a:t> : </a:t>
                      </a:r>
                      <a:r>
                        <a:rPr lang="ko-KR" altLang="en-US" sz="2000" b="1" baseline="0" dirty="0" err="1" smtClean="0"/>
                        <a:t>리셋</a:t>
                      </a:r>
                      <a:r>
                        <a:rPr lang="ko-KR" altLang="en-US" sz="2000" b="1" baseline="0" dirty="0" smtClean="0"/>
                        <a:t> 버튼이 눌렸는지 확인하는 </a:t>
                      </a:r>
                      <a:r>
                        <a:rPr lang="en-US" altLang="ko-KR" sz="2000" b="1" baseline="0" dirty="0" err="1" smtClean="0"/>
                        <a:t>rst_inv</a:t>
                      </a:r>
                      <a:r>
                        <a:rPr lang="ko-KR" altLang="en-US" sz="2000" b="1" baseline="0" dirty="0" smtClean="0"/>
                        <a:t>와 연결</a:t>
                      </a:r>
                      <a:endParaRPr lang="en-US" altLang="ko-KR" sz="2000" b="1" baseline="0" dirty="0" smtClean="0"/>
                    </a:p>
                    <a:p>
                      <a:pPr algn="l" latinLnBrk="1"/>
                      <a:r>
                        <a:rPr lang="en-US" altLang="ko-KR" sz="2000" b="1" baseline="0" dirty="0" err="1" smtClean="0"/>
                        <a:t>clk</a:t>
                      </a:r>
                      <a:r>
                        <a:rPr lang="en-US" altLang="ko-KR" sz="2000" b="1" baseline="0" dirty="0" smtClean="0"/>
                        <a:t> : </a:t>
                      </a:r>
                      <a:r>
                        <a:rPr lang="ko-KR" altLang="en-US" sz="2000" b="1" baseline="0" dirty="0" smtClean="0"/>
                        <a:t>기판의 </a:t>
                      </a:r>
                      <a:r>
                        <a:rPr lang="en-US" altLang="ko-KR" sz="2000" b="1" baseline="0" dirty="0" err="1" smtClean="0"/>
                        <a:t>clk</a:t>
                      </a:r>
                      <a:r>
                        <a:rPr lang="ko-KR" altLang="en-US" sz="2000" b="1" baseline="0" dirty="0" smtClean="0"/>
                        <a:t>와 연결</a:t>
                      </a:r>
                      <a:endParaRPr lang="en-US" altLang="ko-KR" sz="2000" b="1" baseline="0" dirty="0" smtClean="0"/>
                    </a:p>
                    <a:p>
                      <a:pPr algn="l" latinLnBrk="1"/>
                      <a:r>
                        <a:rPr lang="en-US" altLang="ko-KR" sz="2000" b="1" baseline="0" dirty="0" err="1" smtClean="0"/>
                        <a:t>gp_en</a:t>
                      </a:r>
                      <a:r>
                        <a:rPr lang="en-US" altLang="ko-KR" sz="2000" b="1" baseline="0" dirty="0" smtClean="0"/>
                        <a:t>: </a:t>
                      </a:r>
                      <a:r>
                        <a:rPr lang="ko-KR" altLang="en-US" sz="2000" b="1" baseline="0" dirty="0" smtClean="0"/>
                        <a:t>게임 진행 상태를 </a:t>
                      </a:r>
                      <a:r>
                        <a:rPr lang="ko-KR" altLang="en-US" sz="2000" b="1" baseline="0" dirty="0" err="1" smtClean="0"/>
                        <a:t>가지고있는</a:t>
                      </a:r>
                      <a:r>
                        <a:rPr lang="ko-KR" altLang="en-US" sz="2000" b="1" baseline="0" dirty="0" smtClean="0"/>
                        <a:t> </a:t>
                      </a:r>
                      <a:r>
                        <a:rPr lang="en-US" altLang="ko-KR" sz="2000" b="1" baseline="0" dirty="0" smtClean="0"/>
                        <a:t>2</a:t>
                      </a:r>
                      <a:r>
                        <a:rPr lang="ko-KR" altLang="en-US" sz="2000" b="1" baseline="0" dirty="0" smtClean="0"/>
                        <a:t>비트</a:t>
                      </a:r>
                      <a:r>
                        <a:rPr lang="en-US" altLang="ko-KR" sz="2000" b="1" baseline="0" dirty="0" err="1" smtClean="0"/>
                        <a:t>gamephase</a:t>
                      </a:r>
                      <a:r>
                        <a:rPr lang="ko-KR" altLang="en-US" sz="2000" b="1" baseline="0" dirty="0" smtClean="0"/>
                        <a:t>와 연결</a:t>
                      </a:r>
                      <a:endParaRPr lang="en-US" altLang="ko-KR" sz="2000" b="1" baseline="0" dirty="0" smtClean="0"/>
                    </a:p>
                    <a:p>
                      <a:pPr algn="l" latinLnBrk="1"/>
                      <a:r>
                        <a:rPr lang="en-US" altLang="ko-KR" sz="2000" b="1" baseline="0" dirty="0" err="1" smtClean="0"/>
                        <a:t>timeover</a:t>
                      </a:r>
                      <a:r>
                        <a:rPr lang="en-US" altLang="ko-KR" sz="2000" b="1" baseline="0" dirty="0" smtClean="0"/>
                        <a:t> : LED</a:t>
                      </a:r>
                      <a:r>
                        <a:rPr lang="ko-KR" altLang="en-US" sz="2000" b="1" baseline="0" dirty="0" smtClean="0"/>
                        <a:t>에서 보내주는 시그널로</a:t>
                      </a:r>
                      <a:r>
                        <a:rPr lang="en-US" altLang="ko-KR" sz="2000" b="1" baseline="0" dirty="0" smtClean="0"/>
                        <a:t>, </a:t>
                      </a:r>
                      <a:r>
                        <a:rPr lang="ko-KR" altLang="en-US" sz="2000" b="1" baseline="0" dirty="0" smtClean="0"/>
                        <a:t>턴 제한시간이 끝났는지 확인할 수 있는 </a:t>
                      </a:r>
                      <a:r>
                        <a:rPr lang="en-US" altLang="ko-KR" sz="2000" b="1" baseline="0" dirty="0" smtClean="0"/>
                        <a:t>bit</a:t>
                      </a:r>
                    </a:p>
                    <a:p>
                      <a:pPr algn="l" latinLnBrk="1"/>
                      <a:r>
                        <a:rPr lang="en-US" altLang="ko-KR" sz="2000" b="1" baseline="0" dirty="0" err="1" smtClean="0"/>
                        <a:t>is_right</a:t>
                      </a:r>
                      <a:r>
                        <a:rPr lang="en-US" altLang="ko-KR" sz="2000" b="1" baseline="0" dirty="0" smtClean="0"/>
                        <a:t>: </a:t>
                      </a:r>
                      <a:r>
                        <a:rPr lang="en-US" altLang="ko-KR" sz="2000" b="1" baseline="0" dirty="0" err="1" smtClean="0"/>
                        <a:t>changecard</a:t>
                      </a:r>
                      <a:r>
                        <a:rPr lang="en-US" altLang="ko-KR" sz="2000" b="1" baseline="0" dirty="0" smtClean="0"/>
                        <a:t> </a:t>
                      </a:r>
                      <a:r>
                        <a:rPr lang="ko-KR" altLang="en-US" sz="2000" b="1" baseline="0" dirty="0" smtClean="0"/>
                        <a:t>컴포넌트에서 나오는 신호로</a:t>
                      </a:r>
                      <a:r>
                        <a:rPr lang="en-US" altLang="ko-KR" sz="2000" b="1" baseline="0" dirty="0" smtClean="0"/>
                        <a:t>, </a:t>
                      </a:r>
                      <a:r>
                        <a:rPr lang="ko-KR" altLang="en-US" sz="2000" b="1" baseline="0" dirty="0" smtClean="0"/>
                        <a:t>짝을 맞췄는지 확인하는 비트</a:t>
                      </a:r>
                      <a:endParaRPr lang="ko-KR" altLang="en-US" sz="2000" b="1" dirty="0"/>
                    </a:p>
                  </a:txBody>
                  <a:tcPr/>
                </a:tc>
              </a:tr>
              <a:tr h="272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Output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 smtClean="0"/>
                        <a:t>turnbit</a:t>
                      </a:r>
                      <a:r>
                        <a:rPr lang="en-US" altLang="ko-KR" sz="2000" b="1" dirty="0" smtClean="0"/>
                        <a:t> : 0</a:t>
                      </a:r>
                      <a:r>
                        <a:rPr lang="ko-KR" altLang="en-US" sz="2000" b="1" dirty="0" smtClean="0"/>
                        <a:t>이면 </a:t>
                      </a:r>
                      <a:r>
                        <a:rPr lang="en-US" altLang="ko-KR" sz="2000" b="1" dirty="0" smtClean="0"/>
                        <a:t>1p, 1</a:t>
                      </a:r>
                      <a:r>
                        <a:rPr lang="ko-KR" altLang="en-US" sz="2000" b="1" dirty="0" smtClean="0"/>
                        <a:t>이면 </a:t>
                      </a:r>
                      <a:r>
                        <a:rPr lang="en-US" altLang="ko-KR" sz="2000" b="1" dirty="0" smtClean="0"/>
                        <a:t>2p</a:t>
                      </a:r>
                      <a:r>
                        <a:rPr lang="ko-KR" altLang="en-US" sz="2000" b="1" dirty="0" smtClean="0"/>
                        <a:t>의 턴임을 알려줌</a:t>
                      </a:r>
                      <a:r>
                        <a:rPr lang="en-US" altLang="ko-KR" sz="2000" b="1" dirty="0" smtClean="0"/>
                        <a:t>.</a:t>
                      </a:r>
                      <a:endParaRPr lang="ko-KR" altLang="en-US" sz="2000" b="1" dirty="0"/>
                    </a:p>
                  </a:txBody>
                  <a:tcPr/>
                </a:tc>
              </a:tr>
              <a:tr h="272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Description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 smtClean="0"/>
                        <a:t>게임 진행 중</a:t>
                      </a:r>
                      <a:r>
                        <a:rPr lang="en-US" altLang="ko-KR" sz="2000" b="1" dirty="0" smtClean="0"/>
                        <a:t>, 1p</a:t>
                      </a:r>
                      <a:r>
                        <a:rPr lang="ko-KR" altLang="en-US" sz="2000" b="1" dirty="0" smtClean="0"/>
                        <a:t>와 </a:t>
                      </a:r>
                      <a:r>
                        <a:rPr lang="en-US" altLang="ko-KR" sz="2000" b="1" dirty="0" smtClean="0"/>
                        <a:t>2p</a:t>
                      </a:r>
                      <a:r>
                        <a:rPr lang="ko-KR" altLang="en-US" sz="2000" b="1" dirty="0" smtClean="0"/>
                        <a:t>의 턴이 바뀌는 경우를 판별하기 위한 컴포넌트</a:t>
                      </a:r>
                      <a:r>
                        <a:rPr lang="en-US" altLang="ko-KR" sz="2000" b="1" dirty="0" smtClean="0"/>
                        <a:t>.</a:t>
                      </a:r>
                      <a:endParaRPr lang="ko-KR" altLang="en-US" sz="20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6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핵심기능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4258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의사난수발생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5" y="1989438"/>
            <a:ext cx="7791322" cy="467479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26027" y="2074206"/>
            <a:ext cx="3893401" cy="45900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 algn="just">
              <a:lnSpc>
                <a:spcPct val="300000"/>
              </a:lnSpc>
              <a:buFont typeface="Arial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436665" y="2453309"/>
            <a:ext cx="3472123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 err="1" smtClean="0"/>
              <a:t>의사난수</a:t>
            </a:r>
            <a:r>
              <a:rPr lang="ko-KR" altLang="en-US" b="1" dirty="0" smtClean="0"/>
              <a:t> 생성 구조 중 하나인 </a:t>
            </a:r>
            <a:r>
              <a:rPr lang="en-US" altLang="ko-KR" b="1" dirty="0" err="1" smtClean="0"/>
              <a:t>lfsr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사용</a:t>
            </a:r>
            <a:r>
              <a:rPr lang="en-US" altLang="ko-KR" b="1" dirty="0" smtClean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 err="1" smtClean="0"/>
              <a:t>클락이</a:t>
            </a:r>
            <a:r>
              <a:rPr lang="ko-KR" altLang="en-US" b="1" dirty="0" smtClean="0"/>
              <a:t> 뛸 때 마다 양 </a:t>
            </a:r>
            <a:r>
              <a:rPr lang="ko-KR" altLang="en-US" b="1" dirty="0" err="1" smtClean="0"/>
              <a:t>끝값을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xnor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해 준 값을 가장 끝에 넣고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나머지는 </a:t>
            </a:r>
            <a:r>
              <a:rPr lang="en-US" altLang="ko-KR" b="1" dirty="0" smtClean="0"/>
              <a:t>shift left. </a:t>
            </a:r>
            <a:r>
              <a:rPr lang="ko-KR" altLang="en-US" b="1" dirty="0" smtClean="0"/>
              <a:t>일정한 주기를 갖지만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주기가 몹시 길다</a:t>
            </a:r>
            <a:r>
              <a:rPr lang="en-US" altLang="ko-KR" b="1" dirty="0" smtClean="0"/>
              <a:t>(24bit)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 smtClean="0"/>
              <a:t>그 중 </a:t>
            </a:r>
            <a:r>
              <a:rPr lang="en-US" altLang="ko-KR" b="1" dirty="0" smtClean="0"/>
              <a:t>0-3 4bits, 4-7 4</a:t>
            </a:r>
            <a:r>
              <a:rPr lang="ko-KR" altLang="en-US" b="1" dirty="0" smtClean="0"/>
              <a:t>개의 </a:t>
            </a:r>
            <a:r>
              <a:rPr lang="ko-KR" altLang="en-US" b="1" dirty="0" err="1" smtClean="0"/>
              <a:t>비트를</a:t>
            </a:r>
            <a:r>
              <a:rPr lang="ko-KR" altLang="en-US" b="1" dirty="0" smtClean="0"/>
              <a:t> 인덱스로 삼아준다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54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핵심기능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070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카드 </a:t>
            </a:r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섞기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644" y="3783890"/>
            <a:ext cx="6234577" cy="2223960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 algn="just">
              <a:lnSpc>
                <a:spcPct val="300000"/>
              </a:lnSpc>
              <a:buFont typeface="Arial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644" y="3838025"/>
            <a:ext cx="615120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 smtClean="0"/>
              <a:t>매 </a:t>
            </a:r>
            <a:r>
              <a:rPr lang="ko-KR" altLang="en-US" b="1" dirty="0" err="1" smtClean="0"/>
              <a:t>클락마다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lsfr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24</a:t>
            </a:r>
            <a:r>
              <a:rPr lang="ko-KR" altLang="en-US" b="1" dirty="0" smtClean="0"/>
              <a:t>비트에서 생성한 값을 인덱스로 하여 두 값을 골라 서로 맞바꿔준다</a:t>
            </a:r>
            <a:r>
              <a:rPr lang="en-US" altLang="ko-KR" b="1" dirty="0" smtClean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 smtClean="0"/>
              <a:t>인덱스가 계속 변하고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원본 상태에서 카드를 섞는 것이 아닌 섞인 상태에서 매 </a:t>
            </a:r>
            <a:r>
              <a:rPr lang="ko-KR" altLang="en-US" b="1" dirty="0" err="1" smtClean="0"/>
              <a:t>클락마다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스왑</a:t>
            </a:r>
            <a:r>
              <a:rPr lang="ko-KR" altLang="en-US" b="1" dirty="0" smtClean="0"/>
              <a:t> 해줌으로 랜덤으로 볼 수 있다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4" y="2097709"/>
            <a:ext cx="10058400" cy="14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5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76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1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82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:\4학년 1학기 [2018]\임베디드 시스템 하드웨어 [전선]\팀프로젝트\사진\일괄편집_일괄편집_램덤_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:\4학년 1학기 [2018]\임베디드 시스템 하드웨어 [전선]\팀프로젝트\사진\일괄편집_일괄편집_램덤_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:\4학년 1학기 [2018]\임베디드 시스템 하드웨어 [전선]\팀프로젝트\사진\일괄편집_일괄편집_램덤_7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67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1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개요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83985" y="3675028"/>
            <a:ext cx="49103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개발 인원 </a:t>
            </a:r>
            <a:r>
              <a:rPr lang="en-US" altLang="ko-KR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: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	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컴퓨터공학과 김종우</a:t>
            </a:r>
            <a:endParaRPr lang="en-US" altLang="ko-KR" sz="24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	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      </a:t>
            </a:r>
            <a:r>
              <a:rPr lang="en-US" altLang="ko-KR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	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컴퓨터공학과 김제헌</a:t>
            </a:r>
            <a:endParaRPr lang="en-US" altLang="ko-KR" sz="24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a typeface="나눔고딕 ExtraBold" panose="020D0904000000000000" pitchFamily="50" charset="-127"/>
              </a:rPr>
              <a:t>	</a:t>
            </a:r>
            <a:r>
              <a:rPr lang="en-US" altLang="ko-KR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a typeface="나눔고딕 ExtraBold" panose="020D0904000000000000" pitchFamily="50" charset="-127"/>
              </a:rPr>
              <a:t>	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a typeface="나눔고딕 ExtraBold" panose="020D0904000000000000" pitchFamily="50" charset="-127"/>
              </a:rPr>
              <a:t>컴퓨터공학과 </a:t>
            </a:r>
            <a:r>
              <a:rPr lang="ko-KR" altLang="en-US" sz="2400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a typeface="나눔고딕 ExtraBold" panose="020D0904000000000000" pitchFamily="50" charset="-127"/>
              </a:rPr>
              <a:t>이대엽</a:t>
            </a:r>
            <a:endParaRPr lang="en-US" altLang="ko-KR" sz="24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ea typeface="나눔고딕 ExtraBold" panose="020D0904000000000000" pitchFamily="50" charset="-127"/>
            </a:endParaRPr>
          </a:p>
          <a:p>
            <a:r>
              <a:rPr lang="en-US" altLang="ko-KR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a typeface="나눔고딕 ExtraBold" panose="020D0904000000000000" pitchFamily="50" charset="-127"/>
              </a:rPr>
              <a:t>		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a typeface="나눔고딕 ExtraBold" panose="020D0904000000000000" pitchFamily="50" charset="-127"/>
              </a:rPr>
              <a:t>컴퓨터공학과 윤성일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2" name="TextBox 22"/>
          <p:cNvSpPr txBox="1"/>
          <p:nvPr/>
        </p:nvSpPr>
        <p:spPr>
          <a:xfrm>
            <a:off x="3183985" y="5583256"/>
            <a:ext cx="4435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개발 기간 </a:t>
            </a:r>
            <a:r>
              <a:rPr lang="en-US" altLang="ko-KR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: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5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월 초 </a:t>
            </a:r>
            <a:r>
              <a:rPr lang="en-US" altLang="ko-KR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~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6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월 중순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5" name="TextBox 22"/>
          <p:cNvSpPr txBox="1"/>
          <p:nvPr/>
        </p:nvSpPr>
        <p:spPr>
          <a:xfrm>
            <a:off x="3183985" y="2643962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주제 </a:t>
            </a:r>
            <a:r>
              <a:rPr lang="en-US" altLang="ko-KR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: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같은 그림 찾기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1216180" y="1011030"/>
            <a:ext cx="196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개 요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75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:\4학년 1학기 [2018]\임베디드 시스템 하드웨어 [전선]\팀프로젝트\사진\일괄편집_일괄편집_램덤_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:\4학년 1학기 [2018]\임베디드 시스템 하드웨어 [전선]\팀프로젝트\사진\일괄편집_일괄편집_램덤_7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:\4학년 1학기 [2018]\임베디드 시스템 하드웨어 [전선]\팀프로젝트\사진\일괄편집_일괄편집_램덤_8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4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:\4학년 1학기 [2018]\임베디드 시스템 하드웨어 [전선]\팀프로젝트\사진\일괄편집_일괄편집_램덤_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:\4학년 1학기 [2018]\임베디드 시스템 하드웨어 [전선]\팀프로젝트\사진\일괄편집_일괄편집_램덤_7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:\4학년 1학기 [2018]\임베디드 시스템 하드웨어 [전선]\팀프로젝트\사진\일괄편집_일괄편집_램덤_8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:\4학년 1학기 [2018]\임베디드 시스템 하드웨어 [전선]\팀프로젝트\사진\일괄편집_일괄편집_램덤_9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85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:\4학년 1학기 [2018]\임베디드 시스템 하드웨어 [전선]\팀프로젝트\사진\일괄편집_일괄편집_램덤_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:\4학년 1학기 [2018]\임베디드 시스템 하드웨어 [전선]\팀프로젝트\사진\일괄편집_일괄편집_램덤_7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:\4학년 1학기 [2018]\임베디드 시스템 하드웨어 [전선]\팀프로젝트\사진\일괄편집_일괄편집_램덤_8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:\4학년 1학기 [2018]\임베디드 시스템 하드웨어 [전선]\팀프로젝트\사진\일괄편집_일괄편집_램덤_9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D:\4학년 1학기 [2018]\임베디드 시스템 하드웨어 [전선]\팀프로젝트\사진\일괄편집_일괄편집_램덤_1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8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:\4학년 1학기 [2018]\임베디드 시스템 하드웨어 [전선]\팀프로젝트\사진\일괄편집_일괄편집_램덤_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:\4학년 1학기 [2018]\임베디드 시스템 하드웨어 [전선]\팀프로젝트\사진\일괄편집_일괄편집_램덤_7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:\4학년 1학기 [2018]\임베디드 시스템 하드웨어 [전선]\팀프로젝트\사진\일괄편집_일괄편집_램덤_8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:\4학년 1학기 [2018]\임베디드 시스템 하드웨어 [전선]\팀프로젝트\사진\일괄편집_일괄편집_램덤_9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D:\4학년 1학기 [2018]\임베디드 시스템 하드웨어 [전선]\팀프로젝트\사진\일괄편집_일괄편집_램덤_1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D:\4학년 1학기 [2018]\임베디드 시스템 하드웨어 [전선]\팀프로젝트\사진\일괄편집_일괄편집_램덤_11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:\4학년 1학기 [2018]\임베디드 시스템 하드웨어 [전선]\팀프로젝트\사진\일괄편집_일괄편집_램덤_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:\4학년 1학기 [2018]\임베디드 시스템 하드웨어 [전선]\팀프로젝트\사진\일괄편집_일괄편집_램덤_7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:\4학년 1학기 [2018]\임베디드 시스템 하드웨어 [전선]\팀프로젝트\사진\일괄편집_일괄편집_램덤_8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:\4학년 1학기 [2018]\임베디드 시스템 하드웨어 [전선]\팀프로젝트\사진\일괄편집_일괄편집_램덤_9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D:\4학년 1학기 [2018]\임베디드 시스템 하드웨어 [전선]\팀프로젝트\사진\일괄편집_일괄편집_램덤_1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D:\4학년 1학기 [2018]\임베디드 시스템 하드웨어 [전선]\팀프로젝트\사진\일괄편집_일괄편집_램덤_11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D:\4학년 1학기 [2018]\임베디드 시스템 하드웨어 [전선]\팀프로젝트\사진\일괄편집_일괄편집_램덤_12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40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:\4학년 1학기 [2018]\임베디드 시스템 하드웨어 [전선]\팀프로젝트\사진\일괄편집_일괄편집_램덤_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:\4학년 1학기 [2018]\임베디드 시스템 하드웨어 [전선]\팀프로젝트\사진\일괄편집_일괄편집_램덤_7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:\4학년 1학기 [2018]\임베디드 시스템 하드웨어 [전선]\팀프로젝트\사진\일괄편집_일괄편집_램덤_8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:\4학년 1학기 [2018]\임베디드 시스템 하드웨어 [전선]\팀프로젝트\사진\일괄편집_일괄편집_램덤_9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D:\4학년 1학기 [2018]\임베디드 시스템 하드웨어 [전선]\팀프로젝트\사진\일괄편집_일괄편집_램덤_1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D:\4학년 1학기 [2018]\임베디드 시스템 하드웨어 [전선]\팀프로젝트\사진\일괄편집_일괄편집_램덤_11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D:\4학년 1학기 [2018]\임베디드 시스템 하드웨어 [전선]\팀프로젝트\사진\일괄편집_일괄편집_램덤_12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D:\4학년 1학기 [2018]\임베디드 시스템 하드웨어 [전선]\팀프로젝트\사진\일괄편집_일괄편집_램덤_13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85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:\4학년 1학기 [2018]\임베디드 시스템 하드웨어 [전선]\팀프로젝트\사진\일괄편집_일괄편집_램덤_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:\4학년 1학기 [2018]\임베디드 시스템 하드웨어 [전선]\팀프로젝트\사진\일괄편집_일괄편집_램덤_7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:\4학년 1학기 [2018]\임베디드 시스템 하드웨어 [전선]\팀프로젝트\사진\일괄편집_일괄편집_램덤_8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:\4학년 1학기 [2018]\임베디드 시스템 하드웨어 [전선]\팀프로젝트\사진\일괄편집_일괄편집_램덤_9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D:\4학년 1학기 [2018]\임베디드 시스템 하드웨어 [전선]\팀프로젝트\사진\일괄편집_일괄편집_램덤_1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D:\4학년 1학기 [2018]\임베디드 시스템 하드웨어 [전선]\팀프로젝트\사진\일괄편집_일괄편집_램덤_11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D:\4학년 1학기 [2018]\임베디드 시스템 하드웨어 [전선]\팀프로젝트\사진\일괄편집_일괄편집_램덤_12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D:\4학년 1학기 [2018]\임베디드 시스템 하드웨어 [전선]\팀프로젝트\사진\일괄편집_일괄편집_램덤_13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:\4학년 1학기 [2018]\임베디드 시스템 하드웨어 [전선]\팀프로젝트\사진\일괄편집_일괄편집_램덤_14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3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:\4학년 1학기 [2018]\임베디드 시스템 하드웨어 [전선]\팀프로젝트\사진\일괄편집_일괄편집_램덤_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:\4학년 1학기 [2018]\임베디드 시스템 하드웨어 [전선]\팀프로젝트\사진\일괄편집_일괄편집_램덤_7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:\4학년 1학기 [2018]\임베디드 시스템 하드웨어 [전선]\팀프로젝트\사진\일괄편집_일괄편집_램덤_8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:\4학년 1학기 [2018]\임베디드 시스템 하드웨어 [전선]\팀프로젝트\사진\일괄편집_일괄편집_램덤_9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D:\4학년 1학기 [2018]\임베디드 시스템 하드웨어 [전선]\팀프로젝트\사진\일괄편집_일괄편집_램덤_1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D:\4학년 1학기 [2018]\임베디드 시스템 하드웨어 [전선]\팀프로젝트\사진\일괄편집_일괄편집_램덤_11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D:\4학년 1학기 [2018]\임베디드 시스템 하드웨어 [전선]\팀프로젝트\사진\일괄편집_일괄편집_램덤_12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D:\4학년 1학기 [2018]\임베디드 시스템 하드웨어 [전선]\팀프로젝트\사진\일괄편집_일괄편집_램덤_13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:\4학년 1학기 [2018]\임베디드 시스템 하드웨어 [전선]\팀프로젝트\사진\일괄편집_일괄편집_램덤_14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:\4학년 1학기 [2018]\임베디드 시스템 하드웨어 [전선]\팀프로젝트\사진\일괄편집_일괄편집_램덤_15.bmp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실제랜덤값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4학년 1학기 [2018]\임베디드 시스템 하드웨어 [전선]\팀프로젝트\사진\일괄편집_일괄편집_램덤_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4학년 1학기 [2018]\임베디드 시스템 하드웨어 [전선]\팀프로젝트\사진\일괄편집_일괄편집_램덤_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4학년 1학기 [2018]\임베디드 시스템 하드웨어 [전선]\팀프로젝트\사진\일괄편집_일괄편집_램덤_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:\4학년 1학기 [2018]\임베디드 시스템 하드웨어 [전선]\팀프로젝트\사진\일괄편집_일괄편집_램덤_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:\4학년 1학기 [2018]\임베디드 시스템 하드웨어 [전선]\팀프로젝트\사진\일괄편집_일괄편집_램덤_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:\4학년 1학기 [2018]\임베디드 시스템 하드웨어 [전선]\팀프로젝트\사진\일괄편집_일괄편집_램덤_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:\4학년 1학기 [2018]\임베디드 시스템 하드웨어 [전선]\팀프로젝트\사진\일괄편집_일괄편집_램덤_7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:\4학년 1학기 [2018]\임베디드 시스템 하드웨어 [전선]\팀프로젝트\사진\일괄편집_일괄편집_램덤_8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:\4학년 1학기 [2018]\임베디드 시스템 하드웨어 [전선]\팀프로젝트\사진\일괄편집_일괄편집_램덤_9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D:\4학년 1학기 [2018]\임베디드 시스템 하드웨어 [전선]\팀프로젝트\사진\일괄편집_일괄편집_램덤_1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D:\4학년 1학기 [2018]\임베디드 시스템 하드웨어 [전선]\팀프로젝트\사진\일괄편집_일괄편집_램덤_11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D:\4학년 1학기 [2018]\임베디드 시스템 하드웨어 [전선]\팀프로젝트\사진\일괄편집_일괄편집_램덤_12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D:\4학년 1학기 [2018]\임베디드 시스템 하드웨어 [전선]\팀프로젝트\사진\일괄편집_일괄편집_램덤_13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:\4학년 1학기 [2018]\임베디드 시스템 하드웨어 [전선]\팀프로젝트\사진\일괄편집_일괄편집_램덤_14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:\4학년 1학기 [2018]\임베디드 시스템 하드웨어 [전선]\팀프로젝트\사진\일괄편집_일괄편집_램덤_15.bmp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D:\4학년 1학기 [2018]\임베디드 시스템 하드웨어 [전선]\팀프로젝트\사진\일괄편집_일괄편집_램덤_16.bmp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13" name="Picture 2" descr="D:\4학년 1학기 [2018]\임베디드 시스템 하드웨어 [전선]\팀프로젝트\사진\일괄편집_일괄편집_1전체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3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96" y="3174238"/>
            <a:ext cx="2847975" cy="1600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1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개요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194" y="1039166"/>
            <a:ext cx="4879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선정 배경 및 목표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73889" y="2452561"/>
            <a:ext cx="2358888" cy="405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2579379" y="247409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선정 배경</a:t>
            </a:r>
            <a:endParaRPr lang="ko-KR" altLang="en-US" sz="2000" b="1" dirty="0">
              <a:gradFill>
                <a:gsLst>
                  <a:gs pos="10000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15428" y="2858075"/>
            <a:ext cx="3737113" cy="3343033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897919" y="2452561"/>
            <a:ext cx="2358888" cy="405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8" name="TextBox 28"/>
          <p:cNvSpPr txBox="1"/>
          <p:nvPr/>
        </p:nvSpPr>
        <p:spPr>
          <a:xfrm>
            <a:off x="8578331" y="2474097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목   표</a:t>
            </a:r>
            <a:endParaRPr lang="ko-KR" altLang="en-US" sz="2000" b="1" dirty="0">
              <a:gradFill>
                <a:gsLst>
                  <a:gs pos="10000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39458" y="2858075"/>
            <a:ext cx="3737113" cy="3343033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446835" y="5046562"/>
            <a:ext cx="1939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단순한 조작</a:t>
            </a:r>
            <a:endParaRPr kumimoji="1" lang="en-US" altLang="ko-KR" b="1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직관적 </a:t>
            </a:r>
            <a:r>
              <a:rPr kumimoji="1" lang="ko-KR" altLang="en-US" b="1" dirty="0" err="1" smtClean="0">
                <a:latin typeface="+mj-lt"/>
              </a:rPr>
              <a:t>게임성</a:t>
            </a:r>
            <a:endParaRPr kumimoji="1" lang="en-US" altLang="ko-KR" b="1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중독성</a:t>
            </a:r>
            <a:endParaRPr kumimoji="1" lang="ko-KR" altLang="en-US" b="1" dirty="0">
              <a:latin typeface="+mj-lt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7275008" y="3174238"/>
            <a:ext cx="34660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소프트웨어가 아닌 직접적인 하드웨어 조작을 통한 같은 </a:t>
            </a:r>
            <a:r>
              <a:rPr kumimoji="1" lang="ko-KR" altLang="en-US" b="1" dirty="0" err="1" smtClean="0">
                <a:latin typeface="+mj-lt"/>
              </a:rPr>
              <a:t>그림찾기</a:t>
            </a:r>
            <a:r>
              <a:rPr kumimoji="1" lang="ko-KR" altLang="en-US" b="1" dirty="0" smtClean="0">
                <a:latin typeface="+mj-lt"/>
              </a:rPr>
              <a:t> 게임 구현</a:t>
            </a:r>
            <a:endParaRPr kumimoji="1" lang="en-US" altLang="ko-KR" b="1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입력 </a:t>
            </a:r>
            <a:r>
              <a:rPr kumimoji="1" lang="en-US" altLang="ko-KR" b="1" dirty="0" smtClean="0">
                <a:latin typeface="+mj-lt"/>
              </a:rPr>
              <a:t>: </a:t>
            </a:r>
            <a:r>
              <a:rPr kumimoji="1" lang="ko-KR" altLang="en-US" b="1" dirty="0" err="1" smtClean="0">
                <a:latin typeface="+mj-lt"/>
              </a:rPr>
              <a:t>키패드</a:t>
            </a:r>
            <a:endParaRPr kumimoji="1" lang="en-US" altLang="ko-KR" b="1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 smtClean="0">
                <a:latin typeface="+mj-lt"/>
              </a:rPr>
              <a:t>    출력 </a:t>
            </a:r>
            <a:r>
              <a:rPr kumimoji="1" lang="en-US" altLang="ko-KR" b="1" dirty="0" smtClean="0">
                <a:latin typeface="+mj-lt"/>
              </a:rPr>
              <a:t>: LCD, LED, 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 smtClean="0">
                <a:latin typeface="+mj-lt"/>
              </a:rPr>
              <a:t>    7-SEGMENT</a:t>
            </a:r>
            <a:r>
              <a:rPr kumimoji="1" lang="ko-KR" altLang="en-US" b="1" dirty="0" smtClean="0">
                <a:latin typeface="+mj-lt"/>
              </a:rPr>
              <a:t>의 단순한 구조                                                      </a:t>
            </a:r>
            <a:endParaRPr kumimoji="1" lang="en-US" altLang="ko-KR" b="1" dirty="0"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59996" y="3174238"/>
            <a:ext cx="2847975" cy="1641108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96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9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6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32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1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0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34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17" name="Picture 2" descr="D:\4학년 1학기 [2018]\임베디드 시스템 하드웨어 [전선]\팀프로젝트\사진\일괄편집_KakaoTalk_20180613_23104947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31" y="2244229"/>
            <a:ext cx="5079152" cy="380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6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4학년 1학기 [2018]\임베디드 시스템 하드웨어 [전선]\팀프로젝트\사진\일괄편집_KakaoTalk_20180613_231049479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31" y="2244229"/>
            <a:ext cx="5079152" cy="380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4학년 1학기 [2018]\임베디드 시스템 하드웨어 [전선]\팀프로젝트\사진\일괄편집_KakaoTalk_20180613_231049262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31" y="2244229"/>
            <a:ext cx="5079152" cy="380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1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09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96" y="3174238"/>
            <a:ext cx="2847975" cy="1600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1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개요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194" y="1039166"/>
            <a:ext cx="4879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게임의 규칙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73889" y="2452561"/>
            <a:ext cx="2358888" cy="405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2579379" y="247409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시작</a:t>
            </a:r>
            <a:endParaRPr lang="ko-KR" altLang="en-US" sz="2000" b="1" dirty="0">
              <a:gradFill>
                <a:gsLst>
                  <a:gs pos="10000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15428" y="2858075"/>
            <a:ext cx="3737113" cy="3343033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897919" y="2452561"/>
            <a:ext cx="2358888" cy="405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8" name="TextBox 28"/>
          <p:cNvSpPr txBox="1"/>
          <p:nvPr/>
        </p:nvSpPr>
        <p:spPr>
          <a:xfrm>
            <a:off x="8137041" y="2474098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게임진행</a:t>
            </a:r>
            <a:r>
              <a:rPr lang="en-US" altLang="ko-KR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종료</a:t>
            </a:r>
            <a:endParaRPr lang="ko-KR" altLang="en-US" sz="2000" b="1" dirty="0">
              <a:gradFill>
                <a:gsLst>
                  <a:gs pos="10000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39458" y="2858075"/>
            <a:ext cx="3737113" cy="3343033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390907" y="4897694"/>
            <a:ext cx="3586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임의로 </a:t>
            </a:r>
            <a:r>
              <a:rPr kumimoji="1" lang="en-US" altLang="ko-KR" b="1" dirty="0" smtClean="0">
                <a:latin typeface="+mj-lt"/>
              </a:rPr>
              <a:t>8</a:t>
            </a:r>
            <a:r>
              <a:rPr kumimoji="1" lang="ko-KR" altLang="en-US" b="1" dirty="0" smtClean="0">
                <a:latin typeface="+mj-lt"/>
              </a:rPr>
              <a:t>개의 </a:t>
            </a:r>
            <a:r>
              <a:rPr kumimoji="1" lang="ko-KR" altLang="en-US" b="1" dirty="0" err="1" smtClean="0">
                <a:latin typeface="+mj-lt"/>
              </a:rPr>
              <a:t>그림쌍을</a:t>
            </a:r>
            <a:r>
              <a:rPr kumimoji="1" lang="ko-KR" altLang="en-US" b="1" dirty="0" smtClean="0">
                <a:latin typeface="+mj-lt"/>
              </a:rPr>
              <a:t> 위치시킴</a:t>
            </a:r>
            <a:endParaRPr kumimoji="1" lang="en-US" altLang="ko-KR" b="1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일정 </a:t>
            </a:r>
            <a:r>
              <a:rPr kumimoji="1" lang="ko-KR" altLang="en-US" b="1" dirty="0" err="1" smtClean="0">
                <a:latin typeface="+mj-lt"/>
              </a:rPr>
              <a:t>시간동안</a:t>
            </a:r>
            <a:r>
              <a:rPr kumimoji="1" lang="ko-KR" altLang="en-US" b="1" dirty="0" smtClean="0">
                <a:latin typeface="+mj-lt"/>
              </a:rPr>
              <a:t> </a:t>
            </a:r>
            <a:r>
              <a:rPr kumimoji="1" lang="ko-KR" altLang="en-US" b="1" dirty="0" err="1" smtClean="0">
                <a:latin typeface="+mj-lt"/>
              </a:rPr>
              <a:t>그림쌍</a:t>
            </a:r>
            <a:r>
              <a:rPr kumimoji="1" lang="ko-KR" altLang="en-US" b="1" dirty="0" smtClean="0">
                <a:latin typeface="+mj-lt"/>
              </a:rPr>
              <a:t> 확인</a:t>
            </a:r>
            <a:endParaRPr kumimoji="1" lang="ko-KR" altLang="en-US" b="1" dirty="0">
              <a:latin typeface="+mj-lt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7275008" y="3174238"/>
            <a:ext cx="34660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연속하여 동일한 그림 </a:t>
            </a:r>
            <a:r>
              <a:rPr kumimoji="1" lang="ko-KR" altLang="en-US" b="1" dirty="0" err="1" smtClean="0">
                <a:latin typeface="+mj-lt"/>
              </a:rPr>
              <a:t>선택시</a:t>
            </a:r>
            <a:r>
              <a:rPr kumimoji="1" lang="ko-KR" altLang="en-US" b="1" dirty="0" smtClean="0">
                <a:latin typeface="+mj-lt"/>
              </a:rPr>
              <a:t> 해당 </a:t>
            </a:r>
            <a:r>
              <a:rPr kumimoji="1" lang="ko-KR" altLang="en-US" b="1" dirty="0" err="1" smtClean="0">
                <a:latin typeface="+mj-lt"/>
              </a:rPr>
              <a:t>그림쌍은</a:t>
            </a:r>
            <a:r>
              <a:rPr kumimoji="1" lang="ko-KR" altLang="en-US" b="1" dirty="0" smtClean="0">
                <a:latin typeface="+mj-lt"/>
              </a:rPr>
              <a:t> </a:t>
            </a:r>
            <a:r>
              <a:rPr kumimoji="1" lang="en-US" altLang="ko-KR" b="1" dirty="0" smtClean="0">
                <a:latin typeface="+mj-lt"/>
              </a:rPr>
              <a:t>open</a:t>
            </a:r>
            <a:r>
              <a:rPr kumimoji="1" lang="ko-KR" altLang="en-US" b="1" dirty="0" smtClean="0">
                <a:latin typeface="+mj-lt"/>
              </a:rPr>
              <a:t>되며 점수 득점</a:t>
            </a:r>
            <a:r>
              <a:rPr kumimoji="1" lang="en-US" altLang="ko-KR" b="1" dirty="0" smtClean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제한된 </a:t>
            </a:r>
            <a:r>
              <a:rPr kumimoji="1" lang="ko-KR" altLang="en-US" b="1" dirty="0" err="1" smtClean="0">
                <a:latin typeface="+mj-lt"/>
              </a:rPr>
              <a:t>시간내에</a:t>
            </a:r>
            <a:r>
              <a:rPr kumimoji="1" lang="ko-KR" altLang="en-US" b="1" dirty="0" smtClean="0">
                <a:latin typeface="+mj-lt"/>
              </a:rPr>
              <a:t> </a:t>
            </a:r>
            <a:r>
              <a:rPr kumimoji="1" lang="ko-KR" altLang="en-US" b="1" dirty="0" err="1" smtClean="0">
                <a:latin typeface="+mj-lt"/>
              </a:rPr>
              <a:t>그림쌍을</a:t>
            </a:r>
            <a:r>
              <a:rPr kumimoji="1" lang="ko-KR" altLang="en-US" b="1" dirty="0" smtClean="0">
                <a:latin typeface="+mj-lt"/>
              </a:rPr>
              <a:t> 모두 없애면 종료</a:t>
            </a:r>
            <a:endParaRPr kumimoji="1" lang="en-US" altLang="ko-KR" b="1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 err="1" smtClean="0">
                <a:latin typeface="+mj-lt"/>
              </a:rPr>
              <a:t>남은시간</a:t>
            </a:r>
            <a:r>
              <a:rPr kumimoji="1" lang="ko-KR" altLang="en-US" b="1" dirty="0" smtClean="0">
                <a:latin typeface="+mj-lt"/>
              </a:rPr>
              <a:t> </a:t>
            </a:r>
            <a:r>
              <a:rPr kumimoji="1" lang="en-US" altLang="ko-KR" b="1" dirty="0" smtClean="0">
                <a:latin typeface="+mj-lt"/>
              </a:rPr>
              <a:t>0</a:t>
            </a:r>
            <a:r>
              <a:rPr kumimoji="1" lang="ko-KR" altLang="en-US" b="1" dirty="0" err="1" smtClean="0">
                <a:latin typeface="+mj-lt"/>
              </a:rPr>
              <a:t>일경우</a:t>
            </a:r>
            <a:r>
              <a:rPr kumimoji="1" lang="ko-KR" altLang="en-US" b="1" dirty="0" smtClean="0">
                <a:latin typeface="+mj-lt"/>
              </a:rPr>
              <a:t> 종료</a:t>
            </a:r>
            <a:endParaRPr kumimoji="1" lang="en-US" altLang="ko-KR" b="1" dirty="0"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59996" y="3174238"/>
            <a:ext cx="2847975" cy="1641108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402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4학년 1학기 [2018]\임베디드 시스템 하드웨어 [전선]\팀프로젝트\사진\일괄편집_led2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2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5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7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0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3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진행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6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결과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9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결과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8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1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개요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194" y="1039166"/>
            <a:ext cx="4879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게임의 규칙 변경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77655" y="2431024"/>
            <a:ext cx="2358888" cy="405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8" name="TextBox 28"/>
          <p:cNvSpPr txBox="1"/>
          <p:nvPr/>
        </p:nvSpPr>
        <p:spPr>
          <a:xfrm>
            <a:off x="2216777" y="2452561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게임진행</a:t>
            </a:r>
            <a:r>
              <a:rPr lang="en-US" altLang="ko-KR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종료</a:t>
            </a:r>
            <a:endParaRPr lang="ko-KR" altLang="en-US" sz="2000" b="1" dirty="0">
              <a:gradFill>
                <a:gsLst>
                  <a:gs pos="10000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19194" y="2836538"/>
            <a:ext cx="3737113" cy="3343033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1354744" y="3152701"/>
            <a:ext cx="34660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연속하여 동일한 그림 </a:t>
            </a:r>
            <a:r>
              <a:rPr kumimoji="1" lang="ko-KR" altLang="en-US" b="1" dirty="0" err="1" smtClean="0">
                <a:latin typeface="+mj-lt"/>
              </a:rPr>
              <a:t>선택시</a:t>
            </a:r>
            <a:r>
              <a:rPr kumimoji="1" lang="ko-KR" altLang="en-US" b="1" dirty="0" smtClean="0">
                <a:latin typeface="+mj-lt"/>
              </a:rPr>
              <a:t> 해당 </a:t>
            </a:r>
            <a:r>
              <a:rPr kumimoji="1" lang="ko-KR" altLang="en-US" b="1" dirty="0" err="1" smtClean="0">
                <a:latin typeface="+mj-lt"/>
              </a:rPr>
              <a:t>그림쌍은</a:t>
            </a:r>
            <a:r>
              <a:rPr kumimoji="1" lang="ko-KR" altLang="en-US" b="1" dirty="0" smtClean="0">
                <a:latin typeface="+mj-lt"/>
              </a:rPr>
              <a:t> </a:t>
            </a:r>
            <a:r>
              <a:rPr kumimoji="1" lang="en-US" altLang="ko-KR" b="1" dirty="0" smtClean="0">
                <a:latin typeface="+mj-lt"/>
              </a:rPr>
              <a:t>open</a:t>
            </a:r>
            <a:r>
              <a:rPr kumimoji="1" lang="ko-KR" altLang="en-US" b="1" dirty="0" smtClean="0">
                <a:latin typeface="+mj-lt"/>
              </a:rPr>
              <a:t>되며 점수 득점</a:t>
            </a:r>
            <a:r>
              <a:rPr kumimoji="1" lang="en-US" altLang="ko-KR" b="1" dirty="0" smtClean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제한된 </a:t>
            </a:r>
            <a:r>
              <a:rPr kumimoji="1" lang="ko-KR" altLang="en-US" b="1" dirty="0" err="1" smtClean="0">
                <a:latin typeface="+mj-lt"/>
              </a:rPr>
              <a:t>시간내에</a:t>
            </a:r>
            <a:r>
              <a:rPr kumimoji="1" lang="ko-KR" altLang="en-US" b="1" dirty="0" smtClean="0">
                <a:latin typeface="+mj-lt"/>
              </a:rPr>
              <a:t> </a:t>
            </a:r>
            <a:r>
              <a:rPr kumimoji="1" lang="ko-KR" altLang="en-US" b="1" dirty="0" err="1" smtClean="0">
                <a:latin typeface="+mj-lt"/>
              </a:rPr>
              <a:t>그림쌍을</a:t>
            </a:r>
            <a:r>
              <a:rPr kumimoji="1" lang="ko-KR" altLang="en-US" b="1" dirty="0" smtClean="0">
                <a:latin typeface="+mj-lt"/>
              </a:rPr>
              <a:t> 모두 없애면 종료</a:t>
            </a:r>
            <a:endParaRPr kumimoji="1" lang="en-US" altLang="ko-KR" b="1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 err="1" smtClean="0">
                <a:latin typeface="+mj-lt"/>
              </a:rPr>
              <a:t>남은시간</a:t>
            </a:r>
            <a:r>
              <a:rPr kumimoji="1" lang="ko-KR" altLang="en-US" b="1" dirty="0" smtClean="0">
                <a:latin typeface="+mj-lt"/>
              </a:rPr>
              <a:t> </a:t>
            </a:r>
            <a:r>
              <a:rPr kumimoji="1" lang="en-US" altLang="ko-KR" b="1" dirty="0" smtClean="0">
                <a:latin typeface="+mj-lt"/>
              </a:rPr>
              <a:t>0</a:t>
            </a:r>
            <a:r>
              <a:rPr kumimoji="1" lang="ko-KR" altLang="en-US" b="1" dirty="0" err="1" smtClean="0">
                <a:latin typeface="+mj-lt"/>
              </a:rPr>
              <a:t>일경우</a:t>
            </a:r>
            <a:r>
              <a:rPr kumimoji="1" lang="ko-KR" altLang="en-US" b="1" dirty="0" smtClean="0">
                <a:latin typeface="+mj-lt"/>
              </a:rPr>
              <a:t> 종료</a:t>
            </a:r>
            <a:endParaRPr kumimoji="1" lang="en-US" altLang="ko-KR" b="1" dirty="0">
              <a:latin typeface="+mj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897919" y="2452561"/>
            <a:ext cx="2358888" cy="4055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23" name="TextBox 28"/>
          <p:cNvSpPr txBox="1"/>
          <p:nvPr/>
        </p:nvSpPr>
        <p:spPr>
          <a:xfrm>
            <a:off x="8137041" y="2474098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게임진행</a:t>
            </a:r>
            <a:r>
              <a:rPr lang="en-US" altLang="ko-KR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, </a:t>
            </a:r>
            <a:r>
              <a:rPr lang="ko-KR" altLang="en-US" sz="20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종료</a:t>
            </a:r>
            <a:endParaRPr lang="ko-KR" altLang="en-US" sz="2000" b="1" dirty="0">
              <a:gradFill>
                <a:gsLst>
                  <a:gs pos="100000">
                    <a:schemeClr val="tx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139458" y="2858075"/>
            <a:ext cx="3737113" cy="3343033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sp>
        <p:nvSpPr>
          <p:cNvPr id="25" name="텍스트 상자 26"/>
          <p:cNvSpPr txBox="1"/>
          <p:nvPr/>
        </p:nvSpPr>
        <p:spPr>
          <a:xfrm>
            <a:off x="7275008" y="3007643"/>
            <a:ext cx="346601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연속하여 동일한 그림 </a:t>
            </a:r>
            <a:r>
              <a:rPr kumimoji="1" lang="ko-KR" altLang="en-US" b="1" dirty="0" err="1" smtClean="0">
                <a:latin typeface="+mj-lt"/>
              </a:rPr>
              <a:t>선택시</a:t>
            </a:r>
            <a:r>
              <a:rPr kumimoji="1" lang="ko-KR" altLang="en-US" b="1" dirty="0" smtClean="0">
                <a:latin typeface="+mj-lt"/>
              </a:rPr>
              <a:t> 해당 </a:t>
            </a:r>
            <a:r>
              <a:rPr kumimoji="1" lang="ko-KR" altLang="en-US" b="1" dirty="0" err="1" smtClean="0">
                <a:latin typeface="+mj-lt"/>
              </a:rPr>
              <a:t>그림쌍은</a:t>
            </a:r>
            <a:r>
              <a:rPr kumimoji="1" lang="ko-KR" altLang="en-US" b="1" dirty="0" smtClean="0">
                <a:latin typeface="+mj-lt"/>
              </a:rPr>
              <a:t> </a:t>
            </a:r>
            <a:r>
              <a:rPr kumimoji="1" lang="en-US" altLang="ko-KR" b="1" dirty="0" smtClean="0">
                <a:latin typeface="+mj-lt"/>
              </a:rPr>
              <a:t>open</a:t>
            </a:r>
            <a:r>
              <a:rPr kumimoji="1" lang="ko-KR" altLang="en-US" b="1" dirty="0" smtClean="0">
                <a:latin typeface="+mj-lt"/>
              </a:rPr>
              <a:t>되며 점수 득점</a:t>
            </a:r>
            <a:r>
              <a:rPr kumimoji="1" lang="en-US" altLang="ko-KR" b="1" dirty="0" smtClean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남은 시간이 </a:t>
            </a:r>
            <a:r>
              <a:rPr kumimoji="1" lang="en-US" altLang="ko-KR" b="1" dirty="0" smtClean="0">
                <a:latin typeface="+mj-lt"/>
              </a:rPr>
              <a:t>0</a:t>
            </a:r>
            <a:r>
              <a:rPr kumimoji="1" lang="ko-KR" altLang="en-US" b="1" dirty="0" smtClean="0">
                <a:latin typeface="+mj-lt"/>
              </a:rPr>
              <a:t>이거나</a:t>
            </a:r>
            <a:r>
              <a:rPr kumimoji="1" lang="en-US" altLang="ko-KR" b="1" dirty="0" smtClean="0">
                <a:latin typeface="+mj-lt"/>
              </a:rPr>
              <a:t>, </a:t>
            </a:r>
            <a:r>
              <a:rPr kumimoji="1" lang="ko-KR" altLang="en-US" b="1" dirty="0" smtClean="0">
                <a:latin typeface="+mj-lt"/>
              </a:rPr>
              <a:t>그림을 틀리면 턴 종료</a:t>
            </a:r>
            <a:endParaRPr kumimoji="1" lang="en-US" altLang="ko-KR" b="1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 smtClean="0">
                <a:latin typeface="+mj-lt"/>
              </a:rPr>
              <a:t>남은 카드가 없는 경우 종료</a:t>
            </a:r>
            <a:r>
              <a:rPr kumimoji="1" lang="en-US" altLang="ko-KR" b="1" dirty="0" smtClean="0">
                <a:latin typeface="+mj-lt"/>
              </a:rPr>
              <a:t>, 1P 2P</a:t>
            </a:r>
            <a:r>
              <a:rPr kumimoji="1" lang="ko-KR" altLang="en-US" b="1" dirty="0" smtClean="0">
                <a:latin typeface="+mj-lt"/>
              </a:rPr>
              <a:t>중 이긴 플레이어 표시</a:t>
            </a:r>
            <a:endParaRPr kumimoji="1" lang="en-US" altLang="ko-KR" b="1" dirty="0">
              <a:latin typeface="+mj-lt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216577" y="3927423"/>
            <a:ext cx="1618938" cy="929390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16577" y="3465758"/>
            <a:ext cx="131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변경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34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이미지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게임 결과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050" name="Picture 2" descr="D:\4학년 1학기 [2018]\임베디드 시스템 하드웨어 [전선]\팀프로젝트\사진\일괄편집_일괄편집_2전체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4학년 1학기 [2018]\임베디드 시스템 하드웨어 [전선]\팀프로젝트\사진\일괄편집_일괄편집_3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4학년 1학기 [2018]\임베디드 시스템 하드웨어 [전선]\팀프로젝트\사진\일괄편집_일괄편집_4lcd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4학년 1학기 [2018]\임베디드 시스템 하드웨어 [전선]\팀프로젝트\사진\일괄편집_일괄편집_5lcd2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4학년 1학기 [2018]\임베디드 시스템 하드웨어 [전선]\팀프로젝트\사진\일괄편집_일괄편집_6lcd3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4학년 1학기 [2018]\임베디드 시스템 하드웨어 [전선]\팀프로젝트\사진\일괄편집_일괄편집_7lcd4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4학년 1학기 [2018]\임베디드 시스템 하드웨어 [전선]\팀프로젝트\사진\일괄편집_일괄편집_8lcd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4학년 1학기 [2018]\임베디드 시스템 하드웨어 [전선]\팀프로젝트\사진\일괄편집_일괄편집_9lcd6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4학년 1학기 [2018]\임베디드 시스템 하드웨어 [전선]\팀프로젝트\사진\일괄편집_일괄편집_10lcd7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4학년 1학기 [2018]\임베디드 시스템 하드웨어 [전선]\팀프로젝트\사진\일괄편집_일괄편집_11lcd8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4학년 1학기 [2018]\임베디드 시스템 하드웨어 [전선]\팀프로젝트\사진\일괄편집_일괄편집_12lcd9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4학년 1학기 [2018]\임베디드 시스템 하드웨어 [전선]\팀프로젝트\사진\일괄편집_일괄편집_13lcd10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4학년 1학기 [2018]\임베디드 시스템 하드웨어 [전선]\팀프로젝트\사진\일괄편집_일괄편집_14seg1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4학년 1학기 [2018]\임베디드 시스템 하드웨어 [전선]\팀프로젝트\사진\일괄편집_일괄편집_15seg2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4학년 1학기 [2018]\임베디드 시스템 하드웨어 [전선]\팀프로젝트\사진\일괄편집_일괄편집_16lcd11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4학년 1학기 [2018]\임베디드 시스템 하드웨어 [전선]\팀프로젝트\사진\일괄편집_일괄편집_17승부1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4학년 1학기 [2018]\임베디드 시스템 하드웨어 [전선]\팀프로젝트\사진\일괄편집_일괄편집_18승부2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:\4학년 1학기 [2018]\임베디드 시스템 하드웨어 [전선]\팀프로젝트\사진\일괄편집_일괄편집_19승부3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82" y="2243593"/>
            <a:ext cx="5080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3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프로젝트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시연 </a:t>
            </a:r>
            <a:r>
              <a:rPr lang="en-US" altLang="ko-KR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- </a:t>
            </a:r>
            <a:r>
              <a:rPr lang="ko-KR" altLang="en-US" sz="2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나눔고딕" panose="020D0604000000000000" pitchFamily="50" charset="-127"/>
              </a:rPr>
              <a:t>데모</a:t>
            </a:r>
            <a:endParaRPr lang="ko-KR" altLang="en-US" sz="2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직접 시연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6146" name="Picture 2" descr="D:\4학년 1학기 [2018]\임베디드 시스템 하드웨어 [전선]\팀프로젝트\사진\KakaoTalk_20180612_21445359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406967"/>
            <a:ext cx="2857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3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3176" y="2461073"/>
            <a:ext cx="87456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Any Question?</a:t>
            </a:r>
            <a:endParaRPr lang="en-US" altLang="ko-KR" sz="1000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0081259" y="3543780"/>
            <a:ext cx="59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*</a:t>
            </a:r>
            <a:endParaRPr lang="en-US" altLang="ko-KR" sz="1000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1425996" y="1885574"/>
            <a:ext cx="59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*</a:t>
            </a:r>
            <a:endParaRPr lang="en-US" altLang="ko-KR" sz="1000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1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3176" y="2461073"/>
            <a:ext cx="87456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Thank you</a:t>
            </a:r>
            <a:endParaRPr lang="en-US" altLang="ko-KR" sz="1000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9281159" y="3478850"/>
            <a:ext cx="59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*</a:t>
            </a:r>
            <a:endParaRPr lang="en-US" altLang="ko-KR" sz="1000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2484119" y="1862714"/>
            <a:ext cx="59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*</a:t>
            </a:r>
            <a:endParaRPr lang="en-US" altLang="ko-KR" sz="1000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4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6" y="1999454"/>
            <a:ext cx="7968635" cy="46721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 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사용 모듈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사용모듈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008" y="6745357"/>
            <a:ext cx="12192000" cy="112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33927" y="2228171"/>
            <a:ext cx="3655877" cy="1645359"/>
          </a:xfrm>
          <a:prstGeom prst="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8455004" y="4728767"/>
            <a:ext cx="1229802" cy="338554"/>
            <a:chOff x="7319324" y="2074206"/>
            <a:chExt cx="1229802" cy="338554"/>
          </a:xfrm>
        </p:grpSpPr>
        <p:sp>
          <p:nvSpPr>
            <p:cNvPr id="15" name="TextBox 10"/>
            <p:cNvSpPr txBox="1"/>
            <p:nvPr/>
          </p:nvSpPr>
          <p:spPr>
            <a:xfrm>
              <a:off x="7649008" y="2084112"/>
              <a:ext cx="900118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b="1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j-lt"/>
                  <a:ea typeface="나눔고딕" panose="020D0604000000000000" pitchFamily="50" charset="-127"/>
                </a:rPr>
                <a:t>TFT-LCD</a:t>
              </a:r>
              <a:endParaRPr lang="ko-KR" altLang="en-US" sz="14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2"/>
            <p:cNvSpPr txBox="1"/>
            <p:nvPr/>
          </p:nvSpPr>
          <p:spPr>
            <a:xfrm>
              <a:off x="7319324" y="2074206"/>
              <a:ext cx="330251" cy="338554"/>
            </a:xfrm>
            <a:prstGeom prst="rect">
              <a:avLst/>
            </a:prstGeom>
            <a:solidFill>
              <a:srgbClr val="ED7D31"/>
            </a:solidFill>
            <a:ln w="22225" cmpd="sng">
              <a:solidFill>
                <a:srgbClr val="FF0000"/>
              </a:solidFill>
            </a:ln>
            <a:effectLst>
              <a:softEdge rad="12700"/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50" dirty="0" smtClean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rPr>
                <a:t>1</a:t>
              </a:r>
              <a:endParaRPr lang="ko-KR" altLang="en-US" sz="1600" b="1" spc="-150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4317167" y="4331348"/>
            <a:ext cx="1603948" cy="885229"/>
          </a:xfrm>
          <a:prstGeom prst="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424066" y="5542890"/>
            <a:ext cx="1244183" cy="161373"/>
          </a:xfrm>
          <a:prstGeom prst="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22206" y="5506596"/>
            <a:ext cx="727999" cy="422720"/>
          </a:xfrm>
          <a:prstGeom prst="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484026" y="2110010"/>
            <a:ext cx="268154" cy="288032"/>
          </a:xfrm>
          <a:prstGeom prst="ellipse">
            <a:avLst/>
          </a:prstGeom>
          <a:solidFill>
            <a:srgbClr val="ED7D31"/>
          </a:solidFill>
          <a:ln w="22225">
            <a:solidFill>
              <a:srgbClr val="EB000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1</a:t>
            </a:r>
            <a:endParaRPr lang="ko-KR" altLang="en-US" dirty="0">
              <a:latin typeface="+mj-lt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477722" y="5317010"/>
            <a:ext cx="268154" cy="288032"/>
          </a:xfrm>
          <a:prstGeom prst="ellipse">
            <a:avLst/>
          </a:prstGeom>
          <a:solidFill>
            <a:srgbClr val="ED7D31"/>
          </a:solidFill>
          <a:ln w="22225">
            <a:solidFill>
              <a:srgbClr val="EB000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3</a:t>
            </a:r>
            <a:endParaRPr lang="ko-KR" altLang="en-US" dirty="0">
              <a:latin typeface="+mj-lt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289116" y="5307043"/>
            <a:ext cx="268154" cy="288032"/>
          </a:xfrm>
          <a:prstGeom prst="ellipse">
            <a:avLst/>
          </a:prstGeom>
          <a:solidFill>
            <a:srgbClr val="ED7D31"/>
          </a:solidFill>
          <a:ln w="22225">
            <a:solidFill>
              <a:srgbClr val="EB000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2</a:t>
            </a:r>
            <a:endParaRPr lang="ko-KR" altLang="en-US" dirty="0">
              <a:latin typeface="+mj-lt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183090" y="4194651"/>
            <a:ext cx="268154" cy="288032"/>
          </a:xfrm>
          <a:prstGeom prst="ellipse">
            <a:avLst/>
          </a:prstGeom>
          <a:solidFill>
            <a:srgbClr val="ED7D31"/>
          </a:solidFill>
          <a:ln w="22225">
            <a:solidFill>
              <a:srgbClr val="EB000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j-lt"/>
              </a:rPr>
              <a:t>4</a:t>
            </a:r>
            <a:endParaRPr lang="ko-KR" altLang="en-US" dirty="0">
              <a:latin typeface="+mj-lt"/>
            </a:endParaRPr>
          </a:p>
        </p:txBody>
      </p:sp>
      <p:sp>
        <p:nvSpPr>
          <p:cNvPr id="70" name="TextBox 10"/>
          <p:cNvSpPr txBox="1"/>
          <p:nvPr/>
        </p:nvSpPr>
        <p:spPr>
          <a:xfrm>
            <a:off x="8777120" y="5360384"/>
            <a:ext cx="12057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7-SEGMENT</a:t>
            </a:r>
            <a:endParaRPr lang="ko-KR" altLang="en-US" sz="1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71" name="TextBox 12"/>
          <p:cNvSpPr txBox="1"/>
          <p:nvPr/>
        </p:nvSpPr>
        <p:spPr>
          <a:xfrm>
            <a:off x="8457068" y="5350478"/>
            <a:ext cx="330251" cy="338554"/>
          </a:xfrm>
          <a:prstGeom prst="rect">
            <a:avLst/>
          </a:prstGeom>
          <a:solidFill>
            <a:srgbClr val="ED7D31"/>
          </a:solidFill>
          <a:ln w="22225" cmpd="sng">
            <a:solidFill>
              <a:srgbClr val="FF00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2</a:t>
            </a:r>
            <a:endParaRPr lang="ko-KR" altLang="en-US" sz="1600" b="1" spc="-150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72" name="TextBox 10"/>
          <p:cNvSpPr txBox="1"/>
          <p:nvPr/>
        </p:nvSpPr>
        <p:spPr>
          <a:xfrm>
            <a:off x="8778113" y="5982095"/>
            <a:ext cx="50687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LED</a:t>
            </a:r>
            <a:endParaRPr lang="ko-KR" altLang="en-US" sz="1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73" name="TextBox 12"/>
          <p:cNvSpPr txBox="1"/>
          <p:nvPr/>
        </p:nvSpPr>
        <p:spPr>
          <a:xfrm>
            <a:off x="8455004" y="5972189"/>
            <a:ext cx="330251" cy="338554"/>
          </a:xfrm>
          <a:prstGeom prst="rect">
            <a:avLst/>
          </a:prstGeom>
          <a:solidFill>
            <a:srgbClr val="ED7D31"/>
          </a:solidFill>
          <a:ln w="22225" cmpd="sng">
            <a:solidFill>
              <a:srgbClr val="FF00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3</a:t>
            </a:r>
            <a:endParaRPr lang="ko-KR" altLang="en-US" sz="1600" b="1" spc="-150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74" name="TextBox 10"/>
          <p:cNvSpPr txBox="1"/>
          <p:nvPr/>
        </p:nvSpPr>
        <p:spPr>
          <a:xfrm>
            <a:off x="10637775" y="5351818"/>
            <a:ext cx="86530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KEYPAD</a:t>
            </a:r>
            <a:endParaRPr lang="ko-KR" altLang="en-US" sz="1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75" name="TextBox 12"/>
          <p:cNvSpPr txBox="1"/>
          <p:nvPr/>
        </p:nvSpPr>
        <p:spPr>
          <a:xfrm>
            <a:off x="10305196" y="5356426"/>
            <a:ext cx="330251" cy="338554"/>
          </a:xfrm>
          <a:prstGeom prst="rect">
            <a:avLst/>
          </a:prstGeom>
          <a:solidFill>
            <a:srgbClr val="ED7D31"/>
          </a:solidFill>
          <a:ln w="22225" cmpd="sng">
            <a:solidFill>
              <a:srgbClr val="FF00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4</a:t>
            </a:r>
            <a:endParaRPr lang="ko-KR" altLang="en-US" sz="1600" b="1" spc="-150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4103" y="5704263"/>
            <a:ext cx="727999" cy="422720"/>
          </a:xfrm>
          <a:prstGeom prst="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98929" y="5550964"/>
            <a:ext cx="268154" cy="288032"/>
          </a:xfrm>
          <a:prstGeom prst="ellipse">
            <a:avLst/>
          </a:prstGeom>
          <a:solidFill>
            <a:srgbClr val="ED7D31"/>
          </a:solidFill>
          <a:ln w="22225">
            <a:solidFill>
              <a:srgbClr val="EB000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5</a:t>
            </a:r>
            <a:endParaRPr lang="ko-KR" altLang="en-US" dirty="0">
              <a:latin typeface="+mj-lt"/>
            </a:endParaRPr>
          </a:p>
        </p:txBody>
      </p:sp>
      <p:sp>
        <p:nvSpPr>
          <p:cNvPr id="27" name="TextBox 10"/>
          <p:cNvSpPr txBox="1"/>
          <p:nvPr/>
        </p:nvSpPr>
        <p:spPr>
          <a:xfrm>
            <a:off x="10612501" y="5935308"/>
            <a:ext cx="146027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나눔고딕" panose="020D0604000000000000" pitchFamily="50" charset="-127"/>
              </a:rPr>
              <a:t>PUSH BUTTON</a:t>
            </a:r>
            <a:endParaRPr lang="ko-KR" altLang="en-US" sz="14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10314666" y="5925402"/>
            <a:ext cx="330251" cy="338554"/>
          </a:xfrm>
          <a:prstGeom prst="rect">
            <a:avLst/>
          </a:prstGeom>
          <a:solidFill>
            <a:srgbClr val="ED7D31"/>
          </a:solidFill>
          <a:ln w="22225" cmpd="sng">
            <a:solidFill>
              <a:srgbClr val="FF00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5</a:t>
            </a:r>
            <a:endParaRPr lang="ko-KR" altLang="en-US" sz="1600" b="1" spc="-150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5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4"/>
            <a:ext cx="12192000" cy="1086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 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사용 모듈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3698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1</a:t>
            </a:r>
            <a:r>
              <a:rPr lang="en-US" altLang="ko-KR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)TFT-LCD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2" y="1991259"/>
            <a:ext cx="7241544" cy="451948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03150" y="2609194"/>
            <a:ext cx="4452864" cy="3257034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300000"/>
              </a:lnSpc>
              <a:buFont typeface="Arial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+mj-lt"/>
              </a:rPr>
              <a:t>게임에 쓰일 그림들이 나타날 부분</a:t>
            </a:r>
            <a:endParaRPr lang="en-US" altLang="ko-KR" b="1" dirty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lnSpc>
                <a:spcPct val="300000"/>
              </a:lnSpc>
              <a:buFont typeface="Arial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+mj-lt"/>
              </a:rPr>
              <a:t>4 x 4 </a:t>
            </a:r>
            <a:r>
              <a:rPr lang="ko-KR" altLang="en-US" b="1" dirty="0" smtClean="0">
                <a:solidFill>
                  <a:schemeClr val="tx1"/>
                </a:solidFill>
                <a:latin typeface="+mj-lt"/>
              </a:rPr>
              <a:t>배열로 카드들을 표현했음</a:t>
            </a:r>
            <a:endParaRPr lang="en-US" altLang="ko-KR" b="1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35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51" y="1853772"/>
            <a:ext cx="4122728" cy="41227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849770"/>
            <a:ext cx="12192000" cy="1086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accent2">
                    <a:lumMod val="75000"/>
                  </a:schemeClr>
                </a:solidFill>
                <a:latin typeface="+mj-lt"/>
                <a:ea typeface="나눔고딕 ExtraBold" panose="020D0904000000000000" pitchFamily="50" charset="-127"/>
              </a:rPr>
              <a:t>2</a:t>
            </a:r>
            <a:endParaRPr lang="ko-KR" altLang="en-US" sz="3600" spc="-150" dirty="0">
              <a:solidFill>
                <a:schemeClr val="accent2">
                  <a:lumMod val="75000"/>
                </a:schemeClr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프로젝트 구현 상세 </a:t>
            </a:r>
            <a:r>
              <a:rPr lang="mr-IN" altLang="ko-KR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–</a:t>
            </a:r>
            <a:r>
              <a:rPr lang="ko-KR" altLang="en-US" sz="24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 사용 모듈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6179" y="1011030"/>
            <a:ext cx="4523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2</a:t>
            </a:r>
            <a:r>
              <a:rPr lang="en-US" altLang="ko-KR" sz="4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나눔고딕 ExtraBold" panose="020D0904000000000000" pitchFamily="50" charset="-127"/>
              </a:rPr>
              <a:t>)7-Segments</a:t>
            </a:r>
            <a:endParaRPr lang="ko-KR" altLang="en-US" sz="4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1훈나무그늘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37" y="2176313"/>
            <a:ext cx="5647713" cy="158074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5093" y="4136310"/>
            <a:ext cx="5707779" cy="1802476"/>
          </a:xfrm>
          <a:prstGeom prst="rect">
            <a:avLst/>
          </a:prstGeom>
          <a:noFill/>
          <a:ln w="28575">
            <a:solidFill>
              <a:srgbClr val="ED7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200000"/>
              </a:lnSpc>
              <a:buFont typeface="Arial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+mj-lt"/>
              </a:rPr>
              <a:t>남은 시간 출력할 예정</a:t>
            </a:r>
            <a:endParaRPr lang="en-US" altLang="ko-KR" b="1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696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1358</Words>
  <Application>Microsoft Office PowerPoint</Application>
  <PresentationFormat>사용자 지정</PresentationFormat>
  <Paragraphs>452</Paragraphs>
  <Slides>63</Slides>
  <Notes>63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김제헌</cp:lastModifiedBy>
  <cp:revision>347</cp:revision>
  <dcterms:created xsi:type="dcterms:W3CDTF">2016-12-29T12:06:27Z</dcterms:created>
  <dcterms:modified xsi:type="dcterms:W3CDTF">2018-06-14T05:17:57Z</dcterms:modified>
</cp:coreProperties>
</file>